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9.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4">
  <p:sldMasterIdLst>
    <p:sldMasterId id="2147483660" r:id="rId1"/>
    <p:sldMasterId id="2147483675" r:id="rId2"/>
  </p:sldMasterIdLst>
  <p:notesMasterIdLst>
    <p:notesMasterId r:id="rId17"/>
  </p:notesMasterIdLst>
  <p:sldIdLst>
    <p:sldId id="302" r:id="rId3"/>
    <p:sldId id="347" r:id="rId4"/>
    <p:sldId id="460" r:id="rId5"/>
    <p:sldId id="376" r:id="rId6"/>
    <p:sldId id="397" r:id="rId7"/>
    <p:sldId id="419" r:id="rId8"/>
    <p:sldId id="394" r:id="rId9"/>
    <p:sldId id="458" r:id="rId10"/>
    <p:sldId id="402" r:id="rId11"/>
    <p:sldId id="452" r:id="rId12"/>
    <p:sldId id="439" r:id="rId13"/>
    <p:sldId id="451" r:id="rId14"/>
    <p:sldId id="459" r:id="rId15"/>
    <p:sldId id="454"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gomotso Zantsi" initials="KZ" lastIdx="2" clrIdx="0"/>
  <p:cmAuthor id="1" name="Lydia Matsheka" initials="LM" lastIdx="1" clrIdx="1"/>
  <p:cmAuthor id="2" name="Ignatius Ariyo" initials="IA" lastIdx="3" clrIdx="2">
    <p:extLst>
      <p:ext uri="{19B8F6BF-5375-455C-9EA6-DF929625EA0E}">
        <p15:presenceInfo xmlns:p15="http://schemas.microsoft.com/office/powerpoint/2012/main" userId="S-1-5-21-218121654-3283966679-327353353-17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7A9F7"/>
    <a:srgbClr val="C20E0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18" autoAdjust="0"/>
    <p:restoredTop sz="94494" autoAdjust="0"/>
  </p:normalViewPr>
  <p:slideViewPr>
    <p:cSldViewPr>
      <p:cViewPr varScale="1">
        <p:scale>
          <a:sx n="70" d="100"/>
          <a:sy n="70" d="100"/>
        </p:scale>
        <p:origin x="1374" y="72"/>
      </p:cViewPr>
      <p:guideLst>
        <p:guide orient="horz" pos="2160"/>
        <p:guide pos="2880"/>
      </p:guideLst>
    </p:cSldViewPr>
  </p:slideViewPr>
  <p:notesTextViewPr>
    <p:cViewPr>
      <p:scale>
        <a:sx n="1" d="1"/>
        <a:sy n="1" d="1"/>
      </p:scale>
      <p:origin x="0" y="0"/>
    </p:cViewPr>
  </p:notesTextViewPr>
  <p:sorterViewPr>
    <p:cViewPr>
      <p:scale>
        <a:sx n="200" d="100"/>
        <a:sy n="200" d="100"/>
      </p:scale>
      <p:origin x="0" y="3465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086EA6-6BA5-45DA-B0F3-FC73F26E441F}"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n-ZA"/>
        </a:p>
      </dgm:t>
    </dgm:pt>
    <dgm:pt modelId="{6EE2DC17-DFF8-45AF-94D4-D62BD915E97D}">
      <dgm:prSet phldrT="[Text]" custT="1"/>
      <dgm:spPr/>
      <dgm:t>
        <a:bodyPr/>
        <a:lstStyle/>
        <a:p>
          <a:r>
            <a:rPr lang="en-ZA" sz="1400" dirty="0" smtClean="0">
              <a:solidFill>
                <a:schemeClr val="tx1"/>
              </a:solidFill>
              <a:latin typeface="Arial Narrow" panose="020B0606020202030204" pitchFamily="34" charset="0"/>
            </a:rPr>
            <a:t>EPWP is a flagship programme of government to alleviate poverty to compliment other programmes to </a:t>
          </a:r>
          <a:r>
            <a:rPr lang="en-ZA" sz="1400" dirty="0" smtClean="0">
              <a:solidFill>
                <a:schemeClr val="tx1"/>
              </a:solidFill>
              <a:latin typeface="Arial" panose="020B0604020202020204" pitchFamily="34" charset="0"/>
              <a:cs typeface="Arial" panose="020B0604020202020204" pitchFamily="34" charset="0"/>
            </a:rPr>
            <a:t>address</a:t>
          </a:r>
          <a:r>
            <a:rPr lang="en-ZA" sz="1400" dirty="0" smtClean="0">
              <a:solidFill>
                <a:schemeClr val="tx1"/>
              </a:solidFill>
              <a:latin typeface="Arial Narrow" panose="020B0606020202030204" pitchFamily="34" charset="0"/>
            </a:rPr>
            <a:t> structural unemployment  </a:t>
          </a:r>
          <a:endParaRPr lang="en-ZA" sz="1400" dirty="0">
            <a:solidFill>
              <a:schemeClr val="tx1"/>
            </a:solidFill>
            <a:latin typeface="Arial Narrow" panose="020B0606020202030204" pitchFamily="34" charset="0"/>
          </a:endParaRPr>
        </a:p>
      </dgm:t>
    </dgm:pt>
    <dgm:pt modelId="{42B502FF-9DAE-415D-B806-A33BD0693AC7}" type="parTrans" cxnId="{44D9A9CF-6519-4B45-AE44-26B6E89F2367}">
      <dgm:prSet/>
      <dgm:spPr/>
      <dgm:t>
        <a:bodyPr/>
        <a:lstStyle/>
        <a:p>
          <a:endParaRPr lang="en-ZA"/>
        </a:p>
      </dgm:t>
    </dgm:pt>
    <dgm:pt modelId="{369193D2-A729-4BDA-B235-295D83DA9B00}" type="sibTrans" cxnId="{44D9A9CF-6519-4B45-AE44-26B6E89F2367}">
      <dgm:prSet/>
      <dgm:spPr/>
      <dgm:t>
        <a:bodyPr/>
        <a:lstStyle/>
        <a:p>
          <a:endParaRPr lang="en-ZA"/>
        </a:p>
      </dgm:t>
    </dgm:pt>
    <dgm:pt modelId="{1D4358ED-E3B5-4351-AAC4-75E338E02812}">
      <dgm:prSet phldrT="[Text]" custT="1"/>
      <dgm:spPr/>
      <dgm:t>
        <a:bodyPr/>
        <a:lstStyle/>
        <a:p>
          <a:r>
            <a:rPr lang="en-ZA" sz="1400" dirty="0" smtClean="0">
              <a:solidFill>
                <a:schemeClr val="tx1"/>
              </a:solidFill>
              <a:latin typeface="Arial Narrow" panose="020B0606020202030204" pitchFamily="34" charset="0"/>
              <a:cs typeface="Arial" panose="020B0604020202020204" pitchFamily="34" charset="0"/>
            </a:rPr>
            <a:t>Pioneering PEP internationally in terms of having an array of sectors &amp; partners with civil society through non-governmental organisations </a:t>
          </a:r>
          <a:endParaRPr lang="en-ZA" sz="1400" dirty="0">
            <a:solidFill>
              <a:schemeClr val="tx1"/>
            </a:solidFill>
            <a:latin typeface="Arial Narrow" panose="020B0606020202030204" pitchFamily="34" charset="0"/>
            <a:cs typeface="Arial" panose="020B0604020202020204" pitchFamily="34" charset="0"/>
          </a:endParaRPr>
        </a:p>
      </dgm:t>
    </dgm:pt>
    <dgm:pt modelId="{46733B49-C6A6-435E-977F-0581D6BF42A8}" type="parTrans" cxnId="{4EE80370-8521-4BDD-8D93-2A41045C2C0D}">
      <dgm:prSet/>
      <dgm:spPr/>
      <dgm:t>
        <a:bodyPr/>
        <a:lstStyle/>
        <a:p>
          <a:endParaRPr lang="en-ZA"/>
        </a:p>
      </dgm:t>
    </dgm:pt>
    <dgm:pt modelId="{06B8AB22-7CCD-48B1-971D-81A301D8FA52}" type="sibTrans" cxnId="{4EE80370-8521-4BDD-8D93-2A41045C2C0D}">
      <dgm:prSet/>
      <dgm:spPr/>
      <dgm:t>
        <a:bodyPr/>
        <a:lstStyle/>
        <a:p>
          <a:endParaRPr lang="en-ZA"/>
        </a:p>
      </dgm:t>
    </dgm:pt>
    <dgm:pt modelId="{0C0E1358-B26E-4E89-8EBD-7D6A4A5FC05D}">
      <dgm:prSet phldrT="[Text]" custT="1"/>
      <dgm:spPr/>
      <dgm:t>
        <a:bodyPr/>
        <a:lstStyle/>
        <a:p>
          <a:r>
            <a:rPr lang="en-ZA" sz="1400" dirty="0" smtClean="0">
              <a:solidFill>
                <a:schemeClr val="tx1"/>
              </a:solidFill>
              <a:latin typeface="Arial Narrow" panose="020B0606020202030204" pitchFamily="34" charset="0"/>
            </a:rPr>
            <a:t>Its amongst the few PEPs internationally that have coverage in both urban and rural areas</a:t>
          </a:r>
          <a:endParaRPr lang="en-ZA" sz="1400" dirty="0">
            <a:solidFill>
              <a:schemeClr val="tx1"/>
            </a:solidFill>
            <a:latin typeface="Arial Narrow" panose="020B0606020202030204" pitchFamily="34" charset="0"/>
          </a:endParaRPr>
        </a:p>
      </dgm:t>
    </dgm:pt>
    <dgm:pt modelId="{281F43C1-FC53-4010-8B15-B2A50D08FB94}" type="parTrans" cxnId="{867B9B0C-7544-4315-B41C-CE3E087B4EEF}">
      <dgm:prSet/>
      <dgm:spPr/>
      <dgm:t>
        <a:bodyPr/>
        <a:lstStyle/>
        <a:p>
          <a:endParaRPr lang="en-ZA"/>
        </a:p>
      </dgm:t>
    </dgm:pt>
    <dgm:pt modelId="{BD0EA472-1E4E-43BA-BF58-10480DCDA29B}" type="sibTrans" cxnId="{867B9B0C-7544-4315-B41C-CE3E087B4EEF}">
      <dgm:prSet/>
      <dgm:spPr/>
      <dgm:t>
        <a:bodyPr/>
        <a:lstStyle/>
        <a:p>
          <a:endParaRPr lang="en-ZA"/>
        </a:p>
      </dgm:t>
    </dgm:pt>
    <dgm:pt modelId="{12E9CACC-1013-4EC1-8F9D-BE327810348B}">
      <dgm:prSet custT="1"/>
      <dgm:spPr/>
      <dgm:t>
        <a:bodyPr/>
        <a:lstStyle/>
        <a:p>
          <a:r>
            <a:rPr lang="en-ZA" sz="1400" dirty="0" smtClean="0">
              <a:solidFill>
                <a:schemeClr val="tx1"/>
              </a:solidFill>
              <a:latin typeface="Arial Narrow" panose="020B0606020202030204" pitchFamily="34" charset="0"/>
            </a:rPr>
            <a:t>It is a massive programme in South Africa that has created close to 10 million work opportunities since its inception across all spheres of government including municipalities </a:t>
          </a:r>
          <a:endParaRPr lang="en-ZA" sz="1400" dirty="0">
            <a:solidFill>
              <a:schemeClr val="tx1"/>
            </a:solidFill>
            <a:latin typeface="Arial Narrow" panose="020B0606020202030204" pitchFamily="34" charset="0"/>
          </a:endParaRPr>
        </a:p>
      </dgm:t>
    </dgm:pt>
    <dgm:pt modelId="{C9EB3E84-34C9-4850-8862-9701831A4346}" type="parTrans" cxnId="{2ABCB8D7-DA69-4342-90C6-03EBAC93555A}">
      <dgm:prSet/>
      <dgm:spPr/>
      <dgm:t>
        <a:bodyPr/>
        <a:lstStyle/>
        <a:p>
          <a:endParaRPr lang="en-ZA"/>
        </a:p>
      </dgm:t>
    </dgm:pt>
    <dgm:pt modelId="{FD35DF4A-FAD2-474B-AB00-0D256C17FDB7}" type="sibTrans" cxnId="{2ABCB8D7-DA69-4342-90C6-03EBAC93555A}">
      <dgm:prSet/>
      <dgm:spPr/>
      <dgm:t>
        <a:bodyPr/>
        <a:lstStyle/>
        <a:p>
          <a:endParaRPr lang="en-ZA"/>
        </a:p>
      </dgm:t>
    </dgm:pt>
    <dgm:pt modelId="{9D0CB3C6-79ED-4569-8A7A-5342AC7D5D5A}">
      <dgm:prSet custT="1"/>
      <dgm:spPr/>
      <dgm:t>
        <a:bodyPr/>
        <a:lstStyle/>
        <a:p>
          <a:r>
            <a:rPr lang="en-ZA" sz="1400" dirty="0" smtClean="0">
              <a:solidFill>
                <a:schemeClr val="tx1"/>
              </a:solidFill>
              <a:latin typeface="Arial Narrow" panose="020B0606020202030204" pitchFamily="34" charset="0"/>
            </a:rPr>
            <a:t>Project based training conducted, e.g. in the social and environment &amp; culture sectors</a:t>
          </a:r>
          <a:endParaRPr lang="en-ZA" sz="1400" dirty="0">
            <a:solidFill>
              <a:schemeClr val="tx1"/>
            </a:solidFill>
            <a:latin typeface="Arial Narrow" panose="020B0606020202030204" pitchFamily="34" charset="0"/>
          </a:endParaRPr>
        </a:p>
      </dgm:t>
    </dgm:pt>
    <dgm:pt modelId="{BFFCB065-2E21-4559-9982-077BAD3FB8AF}" type="parTrans" cxnId="{C891568A-7059-460F-BB66-FA63BDC2E452}">
      <dgm:prSet/>
      <dgm:spPr/>
      <dgm:t>
        <a:bodyPr/>
        <a:lstStyle/>
        <a:p>
          <a:endParaRPr lang="en-ZA"/>
        </a:p>
      </dgm:t>
    </dgm:pt>
    <dgm:pt modelId="{AD92AEF2-065C-47DF-9B39-4E89D826A678}" type="sibTrans" cxnId="{C891568A-7059-460F-BB66-FA63BDC2E452}">
      <dgm:prSet/>
      <dgm:spPr/>
      <dgm:t>
        <a:bodyPr/>
        <a:lstStyle/>
        <a:p>
          <a:endParaRPr lang="en-ZA"/>
        </a:p>
      </dgm:t>
    </dgm:pt>
    <dgm:pt modelId="{5323E884-B07B-467F-B0CB-B364B2EA003B}">
      <dgm:prSet phldrT="[Text]" custT="1"/>
      <dgm:spPr/>
      <dgm:t>
        <a:bodyPr/>
        <a:lstStyle/>
        <a:p>
          <a:r>
            <a:rPr lang="en-ZA" sz="1400" dirty="0" smtClean="0">
              <a:solidFill>
                <a:schemeClr val="tx1"/>
              </a:solidFill>
              <a:latin typeface="Arial Narrow" panose="020B0606020202030204" pitchFamily="34" charset="0"/>
            </a:rPr>
            <a:t>Funding: leverages existing public line function budgets and  includes incentives</a:t>
          </a:r>
          <a:endParaRPr lang="en-ZA" sz="1400" dirty="0">
            <a:solidFill>
              <a:schemeClr val="tx1"/>
            </a:solidFill>
            <a:latin typeface="Arial Narrow" panose="020B0606020202030204" pitchFamily="34" charset="0"/>
          </a:endParaRPr>
        </a:p>
      </dgm:t>
    </dgm:pt>
    <dgm:pt modelId="{00CFC555-6A6B-4CAC-87A0-24E697A84948}" type="parTrans" cxnId="{3DB832DA-A03B-4590-B870-89DBCB7E9356}">
      <dgm:prSet/>
      <dgm:spPr/>
      <dgm:t>
        <a:bodyPr/>
        <a:lstStyle/>
        <a:p>
          <a:endParaRPr lang="en-ZA"/>
        </a:p>
      </dgm:t>
    </dgm:pt>
    <dgm:pt modelId="{FDF47681-5C52-4BE3-A9BA-4284BDEA964E}" type="sibTrans" cxnId="{3DB832DA-A03B-4590-B870-89DBCB7E9356}">
      <dgm:prSet/>
      <dgm:spPr/>
      <dgm:t>
        <a:bodyPr/>
        <a:lstStyle/>
        <a:p>
          <a:endParaRPr lang="en-ZA"/>
        </a:p>
      </dgm:t>
    </dgm:pt>
    <dgm:pt modelId="{ECBF37E8-3EB9-4447-B925-2A7D4CDB637A}">
      <dgm:prSet custT="1"/>
      <dgm:spPr/>
      <dgm:t>
        <a:bodyPr/>
        <a:lstStyle/>
        <a:p>
          <a:r>
            <a:rPr lang="en-ZA" sz="1400" dirty="0" smtClean="0">
              <a:solidFill>
                <a:schemeClr val="tx1"/>
              </a:solidFill>
              <a:latin typeface="Arial Narrow" panose="020B0606020202030204" pitchFamily="34" charset="0"/>
            </a:rPr>
            <a:t>Services such as health care and early childhood development have been provided; productive assets created and maintained</a:t>
          </a:r>
          <a:endParaRPr lang="en-ZA" sz="1400" dirty="0">
            <a:solidFill>
              <a:schemeClr val="tx1"/>
            </a:solidFill>
            <a:latin typeface="Arial Narrow" panose="020B0606020202030204" pitchFamily="34" charset="0"/>
          </a:endParaRPr>
        </a:p>
      </dgm:t>
    </dgm:pt>
    <dgm:pt modelId="{9C387CE5-BBB1-4C28-949F-E4F5E27E27AE}" type="parTrans" cxnId="{48435CAC-094D-4413-9F57-98BF483DD019}">
      <dgm:prSet/>
      <dgm:spPr/>
      <dgm:t>
        <a:bodyPr/>
        <a:lstStyle/>
        <a:p>
          <a:endParaRPr lang="en-ZA"/>
        </a:p>
      </dgm:t>
    </dgm:pt>
    <dgm:pt modelId="{5314C09B-EDEB-41A4-8B69-F13965BE8957}" type="sibTrans" cxnId="{48435CAC-094D-4413-9F57-98BF483DD019}">
      <dgm:prSet/>
      <dgm:spPr/>
      <dgm:t>
        <a:bodyPr/>
        <a:lstStyle/>
        <a:p>
          <a:endParaRPr lang="en-ZA"/>
        </a:p>
      </dgm:t>
    </dgm:pt>
    <dgm:pt modelId="{50ADD912-D17E-4F99-BB19-F53533470FD7}" type="pres">
      <dgm:prSet presAssocID="{52086EA6-6BA5-45DA-B0F3-FC73F26E441F}" presName="Name0" presStyleCnt="0">
        <dgm:presLayoutVars>
          <dgm:dir/>
          <dgm:resizeHandles val="exact"/>
        </dgm:presLayoutVars>
      </dgm:prSet>
      <dgm:spPr/>
      <dgm:t>
        <a:bodyPr/>
        <a:lstStyle/>
        <a:p>
          <a:endParaRPr lang="en-ZA"/>
        </a:p>
      </dgm:t>
    </dgm:pt>
    <dgm:pt modelId="{C35175B4-4696-4291-9C9F-D3DBE4D8CF9C}" type="pres">
      <dgm:prSet presAssocID="{6EE2DC17-DFF8-45AF-94D4-D62BD915E97D}" presName="node" presStyleLbl="node1" presStyleIdx="0" presStyleCnt="7">
        <dgm:presLayoutVars>
          <dgm:bulletEnabled val="1"/>
        </dgm:presLayoutVars>
      </dgm:prSet>
      <dgm:spPr/>
      <dgm:t>
        <a:bodyPr/>
        <a:lstStyle/>
        <a:p>
          <a:endParaRPr lang="en-ZA"/>
        </a:p>
      </dgm:t>
    </dgm:pt>
    <dgm:pt modelId="{BD63D755-4500-4764-8DBC-B71F74B27D69}" type="pres">
      <dgm:prSet presAssocID="{369193D2-A729-4BDA-B235-295D83DA9B00}" presName="sibTrans" presStyleCnt="0"/>
      <dgm:spPr/>
    </dgm:pt>
    <dgm:pt modelId="{5D6187F7-ABC8-4593-933F-36602BF26488}" type="pres">
      <dgm:prSet presAssocID="{1D4358ED-E3B5-4351-AAC4-75E338E02812}" presName="node" presStyleLbl="node1" presStyleIdx="1" presStyleCnt="7">
        <dgm:presLayoutVars>
          <dgm:bulletEnabled val="1"/>
        </dgm:presLayoutVars>
      </dgm:prSet>
      <dgm:spPr/>
      <dgm:t>
        <a:bodyPr/>
        <a:lstStyle/>
        <a:p>
          <a:endParaRPr lang="en-ZA"/>
        </a:p>
      </dgm:t>
    </dgm:pt>
    <dgm:pt modelId="{7F5A63F8-4257-4326-ABD9-64CBB6FCE852}" type="pres">
      <dgm:prSet presAssocID="{06B8AB22-7CCD-48B1-971D-81A301D8FA52}" presName="sibTrans" presStyleCnt="0"/>
      <dgm:spPr/>
    </dgm:pt>
    <dgm:pt modelId="{04AEF827-FC25-4325-8699-F7CBE06270FD}" type="pres">
      <dgm:prSet presAssocID="{0C0E1358-B26E-4E89-8EBD-7D6A4A5FC05D}" presName="node" presStyleLbl="node1" presStyleIdx="2" presStyleCnt="7">
        <dgm:presLayoutVars>
          <dgm:bulletEnabled val="1"/>
        </dgm:presLayoutVars>
      </dgm:prSet>
      <dgm:spPr/>
      <dgm:t>
        <a:bodyPr/>
        <a:lstStyle/>
        <a:p>
          <a:endParaRPr lang="en-ZA"/>
        </a:p>
      </dgm:t>
    </dgm:pt>
    <dgm:pt modelId="{96C37E26-B3A8-4414-8C44-36ABF44796DE}" type="pres">
      <dgm:prSet presAssocID="{BD0EA472-1E4E-43BA-BF58-10480DCDA29B}" presName="sibTrans" presStyleCnt="0"/>
      <dgm:spPr/>
    </dgm:pt>
    <dgm:pt modelId="{44EF8B33-B8A8-48E7-9E04-2E00CFA820A0}" type="pres">
      <dgm:prSet presAssocID="{5323E884-B07B-467F-B0CB-B364B2EA003B}" presName="node" presStyleLbl="node1" presStyleIdx="3" presStyleCnt="7">
        <dgm:presLayoutVars>
          <dgm:bulletEnabled val="1"/>
        </dgm:presLayoutVars>
      </dgm:prSet>
      <dgm:spPr/>
      <dgm:t>
        <a:bodyPr/>
        <a:lstStyle/>
        <a:p>
          <a:endParaRPr lang="en-ZA"/>
        </a:p>
      </dgm:t>
    </dgm:pt>
    <dgm:pt modelId="{4C447252-F248-403D-A656-9620F8DB7BE4}" type="pres">
      <dgm:prSet presAssocID="{FDF47681-5C52-4BE3-A9BA-4284BDEA964E}" presName="sibTrans" presStyleCnt="0"/>
      <dgm:spPr/>
    </dgm:pt>
    <dgm:pt modelId="{0C994A66-FAE9-4AA2-A10B-B15BCF65B58D}" type="pres">
      <dgm:prSet presAssocID="{12E9CACC-1013-4EC1-8F9D-BE327810348B}" presName="node" presStyleLbl="node1" presStyleIdx="4" presStyleCnt="7">
        <dgm:presLayoutVars>
          <dgm:bulletEnabled val="1"/>
        </dgm:presLayoutVars>
      </dgm:prSet>
      <dgm:spPr/>
      <dgm:t>
        <a:bodyPr/>
        <a:lstStyle/>
        <a:p>
          <a:endParaRPr lang="en-ZA"/>
        </a:p>
      </dgm:t>
    </dgm:pt>
    <dgm:pt modelId="{33451D91-BD15-470C-B4A4-1184EDB51F98}" type="pres">
      <dgm:prSet presAssocID="{FD35DF4A-FAD2-474B-AB00-0D256C17FDB7}" presName="sibTrans" presStyleCnt="0"/>
      <dgm:spPr/>
    </dgm:pt>
    <dgm:pt modelId="{6C89106D-CE68-4328-8A06-3B3CDB975FD5}" type="pres">
      <dgm:prSet presAssocID="{9D0CB3C6-79ED-4569-8A7A-5342AC7D5D5A}" presName="node" presStyleLbl="node1" presStyleIdx="5" presStyleCnt="7">
        <dgm:presLayoutVars>
          <dgm:bulletEnabled val="1"/>
        </dgm:presLayoutVars>
      </dgm:prSet>
      <dgm:spPr/>
      <dgm:t>
        <a:bodyPr/>
        <a:lstStyle/>
        <a:p>
          <a:endParaRPr lang="en-ZA"/>
        </a:p>
      </dgm:t>
    </dgm:pt>
    <dgm:pt modelId="{9CA57123-E166-41B4-84C9-4ADBC19E0894}" type="pres">
      <dgm:prSet presAssocID="{AD92AEF2-065C-47DF-9B39-4E89D826A678}" presName="sibTrans" presStyleCnt="0"/>
      <dgm:spPr/>
    </dgm:pt>
    <dgm:pt modelId="{C71F2F28-E066-47A5-A517-6C3A018073FC}" type="pres">
      <dgm:prSet presAssocID="{ECBF37E8-3EB9-4447-B925-2A7D4CDB637A}" presName="node" presStyleLbl="node1" presStyleIdx="6" presStyleCnt="7">
        <dgm:presLayoutVars>
          <dgm:bulletEnabled val="1"/>
        </dgm:presLayoutVars>
      </dgm:prSet>
      <dgm:spPr/>
      <dgm:t>
        <a:bodyPr/>
        <a:lstStyle/>
        <a:p>
          <a:endParaRPr lang="en-ZA"/>
        </a:p>
      </dgm:t>
    </dgm:pt>
  </dgm:ptLst>
  <dgm:cxnLst>
    <dgm:cxn modelId="{5004EB94-CB46-4B12-A4EF-3DC1E6007A1A}" type="presOf" srcId="{6EE2DC17-DFF8-45AF-94D4-D62BD915E97D}" destId="{C35175B4-4696-4291-9C9F-D3DBE4D8CF9C}" srcOrd="0" destOrd="0" presId="urn:microsoft.com/office/officeart/2005/8/layout/hList6"/>
    <dgm:cxn modelId="{B8271447-2AC2-458F-9F5E-3DC39257B065}" type="presOf" srcId="{9D0CB3C6-79ED-4569-8A7A-5342AC7D5D5A}" destId="{6C89106D-CE68-4328-8A06-3B3CDB975FD5}" srcOrd="0" destOrd="0" presId="urn:microsoft.com/office/officeart/2005/8/layout/hList6"/>
    <dgm:cxn modelId="{2ABCB8D7-DA69-4342-90C6-03EBAC93555A}" srcId="{52086EA6-6BA5-45DA-B0F3-FC73F26E441F}" destId="{12E9CACC-1013-4EC1-8F9D-BE327810348B}" srcOrd="4" destOrd="0" parTransId="{C9EB3E84-34C9-4850-8862-9701831A4346}" sibTransId="{FD35DF4A-FAD2-474B-AB00-0D256C17FDB7}"/>
    <dgm:cxn modelId="{6FC11985-0E43-44D3-BE75-A2D2EF47469C}" type="presOf" srcId="{12E9CACC-1013-4EC1-8F9D-BE327810348B}" destId="{0C994A66-FAE9-4AA2-A10B-B15BCF65B58D}" srcOrd="0" destOrd="0" presId="urn:microsoft.com/office/officeart/2005/8/layout/hList6"/>
    <dgm:cxn modelId="{070C0854-56E3-4845-AEEC-E1F9CAA8768F}" type="presOf" srcId="{52086EA6-6BA5-45DA-B0F3-FC73F26E441F}" destId="{50ADD912-D17E-4F99-BB19-F53533470FD7}" srcOrd="0" destOrd="0" presId="urn:microsoft.com/office/officeart/2005/8/layout/hList6"/>
    <dgm:cxn modelId="{C891568A-7059-460F-BB66-FA63BDC2E452}" srcId="{52086EA6-6BA5-45DA-B0F3-FC73F26E441F}" destId="{9D0CB3C6-79ED-4569-8A7A-5342AC7D5D5A}" srcOrd="5" destOrd="0" parTransId="{BFFCB065-2E21-4559-9982-077BAD3FB8AF}" sibTransId="{AD92AEF2-065C-47DF-9B39-4E89D826A678}"/>
    <dgm:cxn modelId="{44D9A9CF-6519-4B45-AE44-26B6E89F2367}" srcId="{52086EA6-6BA5-45DA-B0F3-FC73F26E441F}" destId="{6EE2DC17-DFF8-45AF-94D4-D62BD915E97D}" srcOrd="0" destOrd="0" parTransId="{42B502FF-9DAE-415D-B806-A33BD0693AC7}" sibTransId="{369193D2-A729-4BDA-B235-295D83DA9B00}"/>
    <dgm:cxn modelId="{3DB832DA-A03B-4590-B870-89DBCB7E9356}" srcId="{52086EA6-6BA5-45DA-B0F3-FC73F26E441F}" destId="{5323E884-B07B-467F-B0CB-B364B2EA003B}" srcOrd="3" destOrd="0" parTransId="{00CFC555-6A6B-4CAC-87A0-24E697A84948}" sibTransId="{FDF47681-5C52-4BE3-A9BA-4284BDEA964E}"/>
    <dgm:cxn modelId="{33F8B336-F413-4128-91A9-07AD45445FCF}" type="presOf" srcId="{ECBF37E8-3EB9-4447-B925-2A7D4CDB637A}" destId="{C71F2F28-E066-47A5-A517-6C3A018073FC}" srcOrd="0" destOrd="0" presId="urn:microsoft.com/office/officeart/2005/8/layout/hList6"/>
    <dgm:cxn modelId="{4EE80370-8521-4BDD-8D93-2A41045C2C0D}" srcId="{52086EA6-6BA5-45DA-B0F3-FC73F26E441F}" destId="{1D4358ED-E3B5-4351-AAC4-75E338E02812}" srcOrd="1" destOrd="0" parTransId="{46733B49-C6A6-435E-977F-0581D6BF42A8}" sibTransId="{06B8AB22-7CCD-48B1-971D-81A301D8FA52}"/>
    <dgm:cxn modelId="{48435CAC-094D-4413-9F57-98BF483DD019}" srcId="{52086EA6-6BA5-45DA-B0F3-FC73F26E441F}" destId="{ECBF37E8-3EB9-4447-B925-2A7D4CDB637A}" srcOrd="6" destOrd="0" parTransId="{9C387CE5-BBB1-4C28-949F-E4F5E27E27AE}" sibTransId="{5314C09B-EDEB-41A4-8B69-F13965BE8957}"/>
    <dgm:cxn modelId="{867B9B0C-7544-4315-B41C-CE3E087B4EEF}" srcId="{52086EA6-6BA5-45DA-B0F3-FC73F26E441F}" destId="{0C0E1358-B26E-4E89-8EBD-7D6A4A5FC05D}" srcOrd="2" destOrd="0" parTransId="{281F43C1-FC53-4010-8B15-B2A50D08FB94}" sibTransId="{BD0EA472-1E4E-43BA-BF58-10480DCDA29B}"/>
    <dgm:cxn modelId="{5ABF1975-FD66-4F32-B07C-9BBBC05714D4}" type="presOf" srcId="{5323E884-B07B-467F-B0CB-B364B2EA003B}" destId="{44EF8B33-B8A8-48E7-9E04-2E00CFA820A0}" srcOrd="0" destOrd="0" presId="urn:microsoft.com/office/officeart/2005/8/layout/hList6"/>
    <dgm:cxn modelId="{587915CD-3D1F-4ABE-BFCD-9280C3B32DD6}" type="presOf" srcId="{1D4358ED-E3B5-4351-AAC4-75E338E02812}" destId="{5D6187F7-ABC8-4593-933F-36602BF26488}" srcOrd="0" destOrd="0" presId="urn:microsoft.com/office/officeart/2005/8/layout/hList6"/>
    <dgm:cxn modelId="{B3A5834F-175B-46C4-ACF2-2100E253B2AF}" type="presOf" srcId="{0C0E1358-B26E-4E89-8EBD-7D6A4A5FC05D}" destId="{04AEF827-FC25-4325-8699-F7CBE06270FD}" srcOrd="0" destOrd="0" presId="urn:microsoft.com/office/officeart/2005/8/layout/hList6"/>
    <dgm:cxn modelId="{1D636F8B-7B98-4E4E-A4CC-1524F53DCFE7}" type="presParOf" srcId="{50ADD912-D17E-4F99-BB19-F53533470FD7}" destId="{C35175B4-4696-4291-9C9F-D3DBE4D8CF9C}" srcOrd="0" destOrd="0" presId="urn:microsoft.com/office/officeart/2005/8/layout/hList6"/>
    <dgm:cxn modelId="{AE3BA973-626C-445C-A03B-691651E0840E}" type="presParOf" srcId="{50ADD912-D17E-4F99-BB19-F53533470FD7}" destId="{BD63D755-4500-4764-8DBC-B71F74B27D69}" srcOrd="1" destOrd="0" presId="urn:microsoft.com/office/officeart/2005/8/layout/hList6"/>
    <dgm:cxn modelId="{24725688-0C14-4729-AE79-71BB838B2716}" type="presParOf" srcId="{50ADD912-D17E-4F99-BB19-F53533470FD7}" destId="{5D6187F7-ABC8-4593-933F-36602BF26488}" srcOrd="2" destOrd="0" presId="urn:microsoft.com/office/officeart/2005/8/layout/hList6"/>
    <dgm:cxn modelId="{97B0E75A-56AD-485D-A28B-E3EF37458A27}" type="presParOf" srcId="{50ADD912-D17E-4F99-BB19-F53533470FD7}" destId="{7F5A63F8-4257-4326-ABD9-64CBB6FCE852}" srcOrd="3" destOrd="0" presId="urn:microsoft.com/office/officeart/2005/8/layout/hList6"/>
    <dgm:cxn modelId="{28606B1B-ECBE-40E6-845F-C7F044C42ABB}" type="presParOf" srcId="{50ADD912-D17E-4F99-BB19-F53533470FD7}" destId="{04AEF827-FC25-4325-8699-F7CBE06270FD}" srcOrd="4" destOrd="0" presId="urn:microsoft.com/office/officeart/2005/8/layout/hList6"/>
    <dgm:cxn modelId="{C740F71A-8B66-4616-B4B2-62D036FF7654}" type="presParOf" srcId="{50ADD912-D17E-4F99-BB19-F53533470FD7}" destId="{96C37E26-B3A8-4414-8C44-36ABF44796DE}" srcOrd="5" destOrd="0" presId="urn:microsoft.com/office/officeart/2005/8/layout/hList6"/>
    <dgm:cxn modelId="{771671F8-EC9B-48BD-89E3-921F0BEB009B}" type="presParOf" srcId="{50ADD912-D17E-4F99-BB19-F53533470FD7}" destId="{44EF8B33-B8A8-48E7-9E04-2E00CFA820A0}" srcOrd="6" destOrd="0" presId="urn:microsoft.com/office/officeart/2005/8/layout/hList6"/>
    <dgm:cxn modelId="{4B1235FF-8D2F-4D6D-8DCD-D51BCFCED9F7}" type="presParOf" srcId="{50ADD912-D17E-4F99-BB19-F53533470FD7}" destId="{4C447252-F248-403D-A656-9620F8DB7BE4}" srcOrd="7" destOrd="0" presId="urn:microsoft.com/office/officeart/2005/8/layout/hList6"/>
    <dgm:cxn modelId="{56E7ACA4-F5FC-4E77-BC32-8B5364E93916}" type="presParOf" srcId="{50ADD912-D17E-4F99-BB19-F53533470FD7}" destId="{0C994A66-FAE9-4AA2-A10B-B15BCF65B58D}" srcOrd="8" destOrd="0" presId="urn:microsoft.com/office/officeart/2005/8/layout/hList6"/>
    <dgm:cxn modelId="{4E3A4D4B-0754-4350-BDA5-1E829C4BA026}" type="presParOf" srcId="{50ADD912-D17E-4F99-BB19-F53533470FD7}" destId="{33451D91-BD15-470C-B4A4-1184EDB51F98}" srcOrd="9" destOrd="0" presId="urn:microsoft.com/office/officeart/2005/8/layout/hList6"/>
    <dgm:cxn modelId="{95968886-5999-42C9-854C-65CC55443900}" type="presParOf" srcId="{50ADD912-D17E-4F99-BB19-F53533470FD7}" destId="{6C89106D-CE68-4328-8A06-3B3CDB975FD5}" srcOrd="10" destOrd="0" presId="urn:microsoft.com/office/officeart/2005/8/layout/hList6"/>
    <dgm:cxn modelId="{804E9FF3-5AB0-4C22-9C8C-6B5E1187DB36}" type="presParOf" srcId="{50ADD912-D17E-4F99-BB19-F53533470FD7}" destId="{9CA57123-E166-41B4-84C9-4ADBC19E0894}" srcOrd="11" destOrd="0" presId="urn:microsoft.com/office/officeart/2005/8/layout/hList6"/>
    <dgm:cxn modelId="{E3791ADF-4066-4444-9795-E0DB7FCE71DA}" type="presParOf" srcId="{50ADD912-D17E-4F99-BB19-F53533470FD7}" destId="{C71F2F28-E066-47A5-A517-6C3A018073FC}" srcOrd="12"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3A64DA4-23C0-410A-8F5D-9B260F1A033C}" type="doc">
      <dgm:prSet loTypeId="urn:microsoft.com/office/officeart/2005/8/layout/hProcess11" loCatId="process" qsTypeId="urn:microsoft.com/office/officeart/2005/8/quickstyle/3d9" qsCatId="3D" csTypeId="urn:microsoft.com/office/officeart/2005/8/colors/accent1_2" csCatId="accent1" phldr="1"/>
      <dgm:spPr/>
      <dgm:t>
        <a:bodyPr/>
        <a:lstStyle/>
        <a:p>
          <a:endParaRPr lang="en-ZA"/>
        </a:p>
      </dgm:t>
    </dgm:pt>
    <dgm:pt modelId="{7D0FD1B4-716B-42E2-8842-373384B0D8DD}">
      <dgm:prSet phldrT="[Text]" custT="1"/>
      <dgm:spPr/>
      <dgm:t>
        <a:bodyPr/>
        <a:lstStyle/>
        <a:p>
          <a:pPr algn="l"/>
          <a:endParaRPr lang="en-ZA" sz="3000" b="1" dirty="0"/>
        </a:p>
      </dgm:t>
    </dgm:pt>
    <dgm:pt modelId="{3A1AAE3A-042C-4CBE-B4E2-58495EE251D0}" type="parTrans" cxnId="{61911CCC-4CB4-41B3-87BC-16C2130E57E7}">
      <dgm:prSet/>
      <dgm:spPr/>
      <dgm:t>
        <a:bodyPr/>
        <a:lstStyle/>
        <a:p>
          <a:endParaRPr lang="en-ZA"/>
        </a:p>
      </dgm:t>
    </dgm:pt>
    <dgm:pt modelId="{FFF1A3AF-AE80-41B7-A293-22DCB46A1AE6}" type="sibTrans" cxnId="{61911CCC-4CB4-41B3-87BC-16C2130E57E7}">
      <dgm:prSet/>
      <dgm:spPr/>
      <dgm:t>
        <a:bodyPr/>
        <a:lstStyle/>
        <a:p>
          <a:endParaRPr lang="en-ZA"/>
        </a:p>
      </dgm:t>
    </dgm:pt>
    <dgm:pt modelId="{15D73DED-1DD5-443D-8000-AECD2AD8ECE7}" type="pres">
      <dgm:prSet presAssocID="{93A64DA4-23C0-410A-8F5D-9B260F1A033C}" presName="Name0" presStyleCnt="0">
        <dgm:presLayoutVars>
          <dgm:dir/>
          <dgm:resizeHandles val="exact"/>
        </dgm:presLayoutVars>
      </dgm:prSet>
      <dgm:spPr/>
      <dgm:t>
        <a:bodyPr/>
        <a:lstStyle/>
        <a:p>
          <a:endParaRPr lang="en-ZA"/>
        </a:p>
      </dgm:t>
    </dgm:pt>
    <dgm:pt modelId="{B8988F82-D2E0-4414-9455-4E8729B79386}" type="pres">
      <dgm:prSet presAssocID="{93A64DA4-23C0-410A-8F5D-9B260F1A033C}" presName="arrow" presStyleLbl="bgShp" presStyleIdx="0" presStyleCnt="1" custScaleY="104196" custLinFactNeighborY="-89998"/>
      <dgm:spPr/>
    </dgm:pt>
    <dgm:pt modelId="{74CF8844-5BD5-4CDE-B5A6-B0E7E5F935D3}" type="pres">
      <dgm:prSet presAssocID="{93A64DA4-23C0-410A-8F5D-9B260F1A033C}" presName="points" presStyleCnt="0"/>
      <dgm:spPr/>
    </dgm:pt>
    <dgm:pt modelId="{6729AC3D-3CEB-4A9C-A020-5D04313902B1}" type="pres">
      <dgm:prSet presAssocID="{7D0FD1B4-716B-42E2-8842-373384B0D8DD}" presName="compositeA" presStyleCnt="0"/>
      <dgm:spPr/>
    </dgm:pt>
    <dgm:pt modelId="{B0C5E627-4198-4428-96BF-464DA62B9B23}" type="pres">
      <dgm:prSet presAssocID="{7D0FD1B4-716B-42E2-8842-373384B0D8DD}" presName="textA" presStyleLbl="revTx" presStyleIdx="0" presStyleCnt="1" custScaleX="111328" custScaleY="40667" custLinFactX="81734" custLinFactNeighborX="100000" custLinFactNeighborY="5739">
        <dgm:presLayoutVars>
          <dgm:bulletEnabled val="1"/>
        </dgm:presLayoutVars>
      </dgm:prSet>
      <dgm:spPr/>
      <dgm:t>
        <a:bodyPr/>
        <a:lstStyle/>
        <a:p>
          <a:endParaRPr lang="en-ZA"/>
        </a:p>
      </dgm:t>
    </dgm:pt>
    <dgm:pt modelId="{E78306AA-F9E9-4BC1-80AA-B2CCECF37399}" type="pres">
      <dgm:prSet presAssocID="{7D0FD1B4-716B-42E2-8842-373384B0D8DD}" presName="circleA" presStyleLbl="node1" presStyleIdx="0" presStyleCnt="1" custLinFactY="-100000" custLinFactNeighborX="10700" custLinFactNeighborY="-117771"/>
      <dgm:spPr/>
    </dgm:pt>
    <dgm:pt modelId="{775AEA98-49E1-4BC6-A502-00C4F5077DF0}" type="pres">
      <dgm:prSet presAssocID="{7D0FD1B4-716B-42E2-8842-373384B0D8DD}" presName="spaceA" presStyleCnt="0"/>
      <dgm:spPr/>
    </dgm:pt>
  </dgm:ptLst>
  <dgm:cxnLst>
    <dgm:cxn modelId="{4BFC5B17-AA2C-49C8-9261-A44B9772EC03}" type="presOf" srcId="{93A64DA4-23C0-410A-8F5D-9B260F1A033C}" destId="{15D73DED-1DD5-443D-8000-AECD2AD8ECE7}" srcOrd="0" destOrd="0" presId="urn:microsoft.com/office/officeart/2005/8/layout/hProcess11"/>
    <dgm:cxn modelId="{61911CCC-4CB4-41B3-87BC-16C2130E57E7}" srcId="{93A64DA4-23C0-410A-8F5D-9B260F1A033C}" destId="{7D0FD1B4-716B-42E2-8842-373384B0D8DD}" srcOrd="0" destOrd="0" parTransId="{3A1AAE3A-042C-4CBE-B4E2-58495EE251D0}" sibTransId="{FFF1A3AF-AE80-41B7-A293-22DCB46A1AE6}"/>
    <dgm:cxn modelId="{77A55D81-4E81-493E-B34C-732ED85B4ED0}" type="presOf" srcId="{7D0FD1B4-716B-42E2-8842-373384B0D8DD}" destId="{B0C5E627-4198-4428-96BF-464DA62B9B23}" srcOrd="0" destOrd="0" presId="urn:microsoft.com/office/officeart/2005/8/layout/hProcess11"/>
    <dgm:cxn modelId="{BAAF3829-0485-4920-99F4-D5533D047121}" type="presParOf" srcId="{15D73DED-1DD5-443D-8000-AECD2AD8ECE7}" destId="{B8988F82-D2E0-4414-9455-4E8729B79386}" srcOrd="0" destOrd="0" presId="urn:microsoft.com/office/officeart/2005/8/layout/hProcess11"/>
    <dgm:cxn modelId="{F1AFEC15-3993-49D6-AB9E-14F901F8F531}" type="presParOf" srcId="{15D73DED-1DD5-443D-8000-AECD2AD8ECE7}" destId="{74CF8844-5BD5-4CDE-B5A6-B0E7E5F935D3}" srcOrd="1" destOrd="0" presId="urn:microsoft.com/office/officeart/2005/8/layout/hProcess11"/>
    <dgm:cxn modelId="{A4FC205D-686F-41DB-8A63-1BA6A012DB4F}" type="presParOf" srcId="{74CF8844-5BD5-4CDE-B5A6-B0E7E5F935D3}" destId="{6729AC3D-3CEB-4A9C-A020-5D04313902B1}" srcOrd="0" destOrd="0" presId="urn:microsoft.com/office/officeart/2005/8/layout/hProcess11"/>
    <dgm:cxn modelId="{E5D0AD4C-1D74-4DAD-BFC3-EDA8D13A1D7E}" type="presParOf" srcId="{6729AC3D-3CEB-4A9C-A020-5D04313902B1}" destId="{B0C5E627-4198-4428-96BF-464DA62B9B23}" srcOrd="0" destOrd="0" presId="urn:microsoft.com/office/officeart/2005/8/layout/hProcess11"/>
    <dgm:cxn modelId="{1F205749-0A11-43D5-A722-8AF35ECFF36E}" type="presParOf" srcId="{6729AC3D-3CEB-4A9C-A020-5D04313902B1}" destId="{E78306AA-F9E9-4BC1-80AA-B2CCECF37399}" srcOrd="1" destOrd="0" presId="urn:microsoft.com/office/officeart/2005/8/layout/hProcess11"/>
    <dgm:cxn modelId="{4BE58D8D-9D44-4D3E-A667-D6D4FA527CF3}" type="presParOf" srcId="{6729AC3D-3CEB-4A9C-A020-5D04313902B1}" destId="{775AEA98-49E1-4BC6-A502-00C4F5077DF0}"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F9073006-85FA-BD40-B6CD-4F5D5FD049C6}" type="doc">
      <dgm:prSet loTypeId="urn:microsoft.com/office/officeart/2005/8/layout/hList1" loCatId="list" qsTypeId="urn:microsoft.com/office/officeart/2005/8/quickstyle/3d3" qsCatId="3D" csTypeId="urn:microsoft.com/office/officeart/2005/8/colors/colorful5" csCatId="colorful" phldr="1"/>
      <dgm:spPr/>
    </dgm:pt>
    <dgm:pt modelId="{2C1B0F8C-50E1-F747-9A7B-F3500F415A23}">
      <dgm:prSet phldrT="[Text]" custT="1"/>
      <dgm:spPr/>
      <dgm:t>
        <a:bodyPr/>
        <a:lstStyle/>
        <a:p>
          <a:r>
            <a:rPr lang="en-US" sz="1400" b="1" dirty="0" smtClean="0">
              <a:solidFill>
                <a:schemeClr val="tx1"/>
              </a:solidFill>
              <a:latin typeface="Arial Narrow" panose="020B0606020202030204" pitchFamily="34" charset="0"/>
              <a:cs typeface="Candara"/>
            </a:rPr>
            <a:t>EPWP I</a:t>
          </a:r>
          <a:endParaRPr lang="en-US" sz="1400" b="1" dirty="0">
            <a:solidFill>
              <a:schemeClr val="tx1"/>
            </a:solidFill>
            <a:latin typeface="Arial Narrow" panose="020B0606020202030204" pitchFamily="34" charset="0"/>
            <a:cs typeface="Candara"/>
          </a:endParaRPr>
        </a:p>
      </dgm:t>
    </dgm:pt>
    <dgm:pt modelId="{EA21F5DD-0C87-E84C-AB52-B2670C8940CE}" type="parTrans" cxnId="{2E2D93BF-1374-5F4F-A819-53E92602E469}">
      <dgm:prSet/>
      <dgm:spPr/>
      <dgm:t>
        <a:bodyPr/>
        <a:lstStyle/>
        <a:p>
          <a:endParaRPr lang="en-US" sz="1000" b="1">
            <a:solidFill>
              <a:srgbClr val="000000"/>
            </a:solidFill>
            <a:latin typeface="Candara"/>
            <a:cs typeface="Candara"/>
          </a:endParaRPr>
        </a:p>
      </dgm:t>
    </dgm:pt>
    <dgm:pt modelId="{FF12FA0F-A8F9-4747-977F-F787DB4F16E5}" type="sibTrans" cxnId="{2E2D93BF-1374-5F4F-A819-53E92602E469}">
      <dgm:prSet/>
      <dgm:spPr/>
      <dgm:t>
        <a:bodyPr/>
        <a:lstStyle/>
        <a:p>
          <a:endParaRPr lang="en-US" sz="1000" b="1">
            <a:solidFill>
              <a:srgbClr val="000000"/>
            </a:solidFill>
            <a:latin typeface="Candara"/>
            <a:cs typeface="Candara"/>
          </a:endParaRPr>
        </a:p>
      </dgm:t>
    </dgm:pt>
    <dgm:pt modelId="{AD8BB697-03AE-8E48-8F05-0FE2EB43867D}">
      <dgm:prSet phldrT="[Text]" custT="1"/>
      <dgm:spPr/>
      <dgm:t>
        <a:bodyPr/>
        <a:lstStyle/>
        <a:p>
          <a:r>
            <a:rPr lang="en-US" sz="1400" b="1" dirty="0" smtClean="0">
              <a:solidFill>
                <a:schemeClr val="tx1"/>
              </a:solidFill>
              <a:latin typeface="Arial Narrow" panose="020B0606020202030204" pitchFamily="34" charset="0"/>
              <a:cs typeface="Candara"/>
            </a:rPr>
            <a:t>EPWP II</a:t>
          </a:r>
          <a:endParaRPr lang="en-US" sz="1400" b="1" dirty="0">
            <a:solidFill>
              <a:schemeClr val="tx1"/>
            </a:solidFill>
            <a:latin typeface="Arial Narrow" panose="020B0606020202030204" pitchFamily="34" charset="0"/>
            <a:cs typeface="Candara"/>
          </a:endParaRPr>
        </a:p>
      </dgm:t>
    </dgm:pt>
    <dgm:pt modelId="{5A19C4A7-B1A0-2642-A325-448BE8C4A9E4}" type="parTrans" cxnId="{790A3394-DABB-BB48-B6E9-2FAAE1230801}">
      <dgm:prSet/>
      <dgm:spPr/>
      <dgm:t>
        <a:bodyPr/>
        <a:lstStyle/>
        <a:p>
          <a:endParaRPr lang="en-US" sz="1000" b="1">
            <a:solidFill>
              <a:srgbClr val="000000"/>
            </a:solidFill>
            <a:latin typeface="Candara"/>
            <a:cs typeface="Candara"/>
          </a:endParaRPr>
        </a:p>
      </dgm:t>
    </dgm:pt>
    <dgm:pt modelId="{2B94289F-1DF8-B14C-8798-76ADC9168326}" type="sibTrans" cxnId="{790A3394-DABB-BB48-B6E9-2FAAE1230801}">
      <dgm:prSet/>
      <dgm:spPr/>
      <dgm:t>
        <a:bodyPr/>
        <a:lstStyle/>
        <a:p>
          <a:endParaRPr lang="en-US" sz="1000" b="1">
            <a:solidFill>
              <a:srgbClr val="000000"/>
            </a:solidFill>
            <a:latin typeface="Candara"/>
            <a:cs typeface="Candara"/>
          </a:endParaRPr>
        </a:p>
      </dgm:t>
    </dgm:pt>
    <dgm:pt modelId="{F598F239-6D52-E74A-9194-D8839ED46B07}">
      <dgm:prSet phldrT="[Text]" custT="1"/>
      <dgm:spPr/>
      <dgm:t>
        <a:bodyPr/>
        <a:lstStyle/>
        <a:p>
          <a:r>
            <a:rPr lang="en-US" sz="1400" b="1" smtClean="0">
              <a:solidFill>
                <a:schemeClr val="tx1"/>
              </a:solidFill>
              <a:latin typeface="Arial Narrow" panose="020B0606020202030204" pitchFamily="34" charset="0"/>
              <a:cs typeface="Candara"/>
            </a:rPr>
            <a:t>EPWP III</a:t>
          </a:r>
          <a:endParaRPr lang="en-US" sz="1400" b="1">
            <a:solidFill>
              <a:schemeClr val="tx1"/>
            </a:solidFill>
            <a:latin typeface="Arial Narrow" panose="020B0606020202030204" pitchFamily="34" charset="0"/>
            <a:cs typeface="Candara"/>
          </a:endParaRPr>
        </a:p>
      </dgm:t>
    </dgm:pt>
    <dgm:pt modelId="{19398F18-17FA-A547-A47C-C93542AED3C7}" type="parTrans" cxnId="{DE1D8DC4-7C95-0443-8112-031DE2407FE0}">
      <dgm:prSet/>
      <dgm:spPr/>
      <dgm:t>
        <a:bodyPr/>
        <a:lstStyle/>
        <a:p>
          <a:endParaRPr lang="en-US" sz="1000" b="1">
            <a:solidFill>
              <a:srgbClr val="000000"/>
            </a:solidFill>
            <a:latin typeface="Candara"/>
            <a:cs typeface="Candara"/>
          </a:endParaRPr>
        </a:p>
      </dgm:t>
    </dgm:pt>
    <dgm:pt modelId="{201B5602-B39B-1346-BE77-13D2E6A41967}" type="sibTrans" cxnId="{DE1D8DC4-7C95-0443-8112-031DE2407FE0}">
      <dgm:prSet/>
      <dgm:spPr/>
      <dgm:t>
        <a:bodyPr/>
        <a:lstStyle/>
        <a:p>
          <a:endParaRPr lang="en-US" sz="1000" b="1">
            <a:solidFill>
              <a:srgbClr val="000000"/>
            </a:solidFill>
            <a:latin typeface="Candara"/>
            <a:cs typeface="Candara"/>
          </a:endParaRPr>
        </a:p>
      </dgm:t>
    </dgm:pt>
    <dgm:pt modelId="{81927A68-9109-4422-8A69-4122A433A115}">
      <dgm:prSet phldrT="[Text]" custT="1"/>
      <dgm:spPr/>
      <dgm:t>
        <a:bodyPr/>
        <a:lstStyle/>
        <a:p>
          <a:r>
            <a:rPr lang="en-US" sz="1400" b="1" smtClean="0">
              <a:solidFill>
                <a:schemeClr val="tx1"/>
              </a:solidFill>
              <a:latin typeface="Arial Narrow" panose="020B0606020202030204" pitchFamily="34" charset="0"/>
              <a:cs typeface="Candara"/>
            </a:rPr>
            <a:t>EPWP IV</a:t>
          </a:r>
          <a:endParaRPr lang="en-US" sz="1400" b="1">
            <a:solidFill>
              <a:schemeClr val="tx1"/>
            </a:solidFill>
            <a:latin typeface="Arial Narrow" panose="020B0606020202030204" pitchFamily="34" charset="0"/>
            <a:cs typeface="Candara"/>
          </a:endParaRPr>
        </a:p>
      </dgm:t>
    </dgm:pt>
    <dgm:pt modelId="{BE67300B-AFE4-4E1E-893D-15D437CC13DD}" type="parTrans" cxnId="{3B77E872-FBDD-4DCD-B6B9-97B92EF8105F}">
      <dgm:prSet/>
      <dgm:spPr/>
      <dgm:t>
        <a:bodyPr/>
        <a:lstStyle/>
        <a:p>
          <a:endParaRPr lang="en-ZA"/>
        </a:p>
      </dgm:t>
    </dgm:pt>
    <dgm:pt modelId="{C0DF784E-2019-43A0-BAC3-D52DEAF28967}" type="sibTrans" cxnId="{3B77E872-FBDD-4DCD-B6B9-97B92EF8105F}">
      <dgm:prSet/>
      <dgm:spPr/>
      <dgm:t>
        <a:bodyPr/>
        <a:lstStyle/>
        <a:p>
          <a:endParaRPr lang="en-ZA"/>
        </a:p>
      </dgm:t>
    </dgm:pt>
    <dgm:pt modelId="{DE962765-D38A-4392-A40C-B9068D3F1793}">
      <dgm:prSet custT="1"/>
      <dgm:spPr/>
      <dgm:t>
        <a:bodyPr/>
        <a:lstStyle/>
        <a:p>
          <a:r>
            <a:rPr lang="en-US" sz="1200" b="0" dirty="0" smtClean="0">
              <a:solidFill>
                <a:schemeClr val="tx1"/>
              </a:solidFill>
              <a:latin typeface="Arial Narrow" panose="020B0606020202030204" pitchFamily="34" charset="0"/>
            </a:rPr>
            <a:t>Multiple objectives including:</a:t>
          </a:r>
          <a:endParaRPr lang="en-ZA" sz="1200" b="0" dirty="0">
            <a:solidFill>
              <a:schemeClr val="tx1"/>
            </a:solidFill>
            <a:latin typeface="Arial Narrow" panose="020B0606020202030204" pitchFamily="34" charset="0"/>
          </a:endParaRPr>
        </a:p>
      </dgm:t>
    </dgm:pt>
    <dgm:pt modelId="{D34EC2FA-AB14-475F-B64D-1A4FEF2AE018}" type="parTrans" cxnId="{FD384EEE-6B75-4BC9-9FC0-3DD40F29675B}">
      <dgm:prSet/>
      <dgm:spPr/>
      <dgm:t>
        <a:bodyPr/>
        <a:lstStyle/>
        <a:p>
          <a:endParaRPr lang="en-ZA"/>
        </a:p>
      </dgm:t>
    </dgm:pt>
    <dgm:pt modelId="{BE114B1D-87F1-4F62-AE15-67246832A07F}" type="sibTrans" cxnId="{FD384EEE-6B75-4BC9-9FC0-3DD40F29675B}">
      <dgm:prSet/>
      <dgm:spPr/>
      <dgm:t>
        <a:bodyPr/>
        <a:lstStyle/>
        <a:p>
          <a:endParaRPr lang="en-ZA"/>
        </a:p>
      </dgm:t>
    </dgm:pt>
    <dgm:pt modelId="{E9D1C3BB-C296-42FF-B1E7-9925C3637A39}">
      <dgm:prSet custT="1"/>
      <dgm:spPr/>
      <dgm:t>
        <a:bodyPr/>
        <a:lstStyle/>
        <a:p>
          <a:r>
            <a:rPr lang="en-US" sz="1200" b="0" dirty="0" smtClean="0">
              <a:solidFill>
                <a:schemeClr val="tx1"/>
              </a:solidFill>
              <a:latin typeface="Arial Narrow" panose="020B0606020202030204" pitchFamily="34" charset="0"/>
            </a:rPr>
            <a:t>Economic development and poverty alleviation in poor communities</a:t>
          </a:r>
          <a:endParaRPr lang="en-ZA" sz="1200" b="0" dirty="0">
            <a:solidFill>
              <a:schemeClr val="tx1"/>
            </a:solidFill>
            <a:latin typeface="Arial Narrow" panose="020B0606020202030204" pitchFamily="34" charset="0"/>
          </a:endParaRPr>
        </a:p>
      </dgm:t>
    </dgm:pt>
    <dgm:pt modelId="{003C0A13-0A69-434F-B551-897C12180782}" type="parTrans" cxnId="{1001C4B0-AADB-4311-8110-A7CECF5BC0F7}">
      <dgm:prSet/>
      <dgm:spPr/>
      <dgm:t>
        <a:bodyPr/>
        <a:lstStyle/>
        <a:p>
          <a:endParaRPr lang="en-ZA"/>
        </a:p>
      </dgm:t>
    </dgm:pt>
    <dgm:pt modelId="{FD8A003C-21DA-4F64-A96C-2BDCA4697834}" type="sibTrans" cxnId="{1001C4B0-AADB-4311-8110-A7CECF5BC0F7}">
      <dgm:prSet/>
      <dgm:spPr/>
      <dgm:t>
        <a:bodyPr/>
        <a:lstStyle/>
        <a:p>
          <a:endParaRPr lang="en-ZA"/>
        </a:p>
      </dgm:t>
    </dgm:pt>
    <dgm:pt modelId="{E3BB20DC-8E52-46B9-9D37-42CF9B63794C}">
      <dgm:prSet custT="1"/>
      <dgm:spPr/>
      <dgm:t>
        <a:bodyPr/>
        <a:lstStyle/>
        <a:p>
          <a:r>
            <a:rPr lang="en-US" sz="1200" b="0" dirty="0" smtClean="0">
              <a:solidFill>
                <a:schemeClr val="tx1"/>
              </a:solidFill>
              <a:latin typeface="Arial Narrow" panose="020B0606020202030204" pitchFamily="34" charset="0"/>
            </a:rPr>
            <a:t>Skills development </a:t>
          </a:r>
          <a:endParaRPr lang="en-ZA" sz="1200" b="0" dirty="0">
            <a:solidFill>
              <a:schemeClr val="tx1"/>
            </a:solidFill>
            <a:latin typeface="Arial Narrow" panose="020B0606020202030204" pitchFamily="34" charset="0"/>
          </a:endParaRPr>
        </a:p>
      </dgm:t>
    </dgm:pt>
    <dgm:pt modelId="{3894BBDF-D6F2-4C3E-9B0F-44DABA92B791}" type="parTrans" cxnId="{6D30B6B7-D1E5-46B5-8D06-C842C011C1D9}">
      <dgm:prSet/>
      <dgm:spPr/>
      <dgm:t>
        <a:bodyPr/>
        <a:lstStyle/>
        <a:p>
          <a:endParaRPr lang="en-ZA"/>
        </a:p>
      </dgm:t>
    </dgm:pt>
    <dgm:pt modelId="{D69AF0B6-B817-4608-85CC-4FF9A7814507}" type="sibTrans" cxnId="{6D30B6B7-D1E5-46B5-8D06-C842C011C1D9}">
      <dgm:prSet/>
      <dgm:spPr/>
      <dgm:t>
        <a:bodyPr/>
        <a:lstStyle/>
        <a:p>
          <a:endParaRPr lang="en-ZA"/>
        </a:p>
      </dgm:t>
    </dgm:pt>
    <dgm:pt modelId="{CDB98E4B-CFC4-441D-B9A9-6B4EC4182A35}">
      <dgm:prSet custT="1"/>
      <dgm:spPr/>
      <dgm:t>
        <a:bodyPr/>
        <a:lstStyle/>
        <a:p>
          <a:r>
            <a:rPr lang="en-US" sz="1200" b="0" dirty="0" smtClean="0">
              <a:solidFill>
                <a:schemeClr val="tx1"/>
              </a:solidFill>
              <a:latin typeface="Arial Narrow" panose="020B0606020202030204" pitchFamily="34" charset="0"/>
            </a:rPr>
            <a:t>SMME development</a:t>
          </a:r>
          <a:endParaRPr lang="en-ZA" sz="1200" b="0" dirty="0">
            <a:solidFill>
              <a:schemeClr val="tx1"/>
            </a:solidFill>
            <a:latin typeface="Arial Narrow" panose="020B0606020202030204" pitchFamily="34" charset="0"/>
          </a:endParaRPr>
        </a:p>
      </dgm:t>
    </dgm:pt>
    <dgm:pt modelId="{0A03EC0F-0E9F-42E8-BB4F-8D4EB29D4FD9}" type="parTrans" cxnId="{6CE49AE4-1448-4568-BAA3-B75DDB08313C}">
      <dgm:prSet/>
      <dgm:spPr/>
      <dgm:t>
        <a:bodyPr/>
        <a:lstStyle/>
        <a:p>
          <a:endParaRPr lang="en-ZA"/>
        </a:p>
      </dgm:t>
    </dgm:pt>
    <dgm:pt modelId="{CAF9119F-57B9-40F1-B4BC-EAEDC3EA7B3D}" type="sibTrans" cxnId="{6CE49AE4-1448-4568-BAA3-B75DDB08313C}">
      <dgm:prSet/>
      <dgm:spPr/>
      <dgm:t>
        <a:bodyPr/>
        <a:lstStyle/>
        <a:p>
          <a:endParaRPr lang="en-ZA"/>
        </a:p>
      </dgm:t>
    </dgm:pt>
    <dgm:pt modelId="{AC34DE02-023A-4033-98A5-B9C51521C1B4}">
      <dgm:prSet custT="1"/>
      <dgm:spPr/>
      <dgm:t>
        <a:bodyPr/>
        <a:lstStyle/>
        <a:p>
          <a:r>
            <a:rPr lang="en-US" sz="1200" b="0" dirty="0" smtClean="0">
              <a:solidFill>
                <a:schemeClr val="tx1"/>
              </a:solidFill>
              <a:latin typeface="Arial Narrow" panose="020B0606020202030204" pitchFamily="34" charset="0"/>
            </a:rPr>
            <a:t>Creation of exit opportunities</a:t>
          </a:r>
          <a:endParaRPr lang="en-ZA" sz="1200" b="0" dirty="0">
            <a:solidFill>
              <a:schemeClr val="tx1"/>
            </a:solidFill>
            <a:latin typeface="Arial Narrow" panose="020B0606020202030204" pitchFamily="34" charset="0"/>
          </a:endParaRPr>
        </a:p>
      </dgm:t>
    </dgm:pt>
    <dgm:pt modelId="{4F052A56-C108-4B4F-BF24-4CC4A00EA535}" type="parTrans" cxnId="{39AF1856-AB22-497E-B2B8-EBB210153189}">
      <dgm:prSet/>
      <dgm:spPr/>
      <dgm:t>
        <a:bodyPr/>
        <a:lstStyle/>
        <a:p>
          <a:endParaRPr lang="en-ZA"/>
        </a:p>
      </dgm:t>
    </dgm:pt>
    <dgm:pt modelId="{BA244753-D978-4442-AD9C-BA910638C93C}" type="sibTrans" cxnId="{39AF1856-AB22-497E-B2B8-EBB210153189}">
      <dgm:prSet/>
      <dgm:spPr/>
      <dgm:t>
        <a:bodyPr/>
        <a:lstStyle/>
        <a:p>
          <a:endParaRPr lang="en-ZA"/>
        </a:p>
      </dgm:t>
    </dgm:pt>
    <dgm:pt modelId="{2F7A1670-FF36-4054-89BB-2C28FE3986D8}">
      <dgm:prSet custT="1"/>
      <dgm:spPr/>
      <dgm:t>
        <a:bodyPr/>
        <a:lstStyle/>
        <a:p>
          <a:r>
            <a:rPr lang="en-US" sz="1200" b="0" dirty="0" smtClean="0">
              <a:solidFill>
                <a:schemeClr val="tx1"/>
              </a:solidFill>
              <a:latin typeface="Arial Narrow" panose="020B0606020202030204" pitchFamily="34" charset="0"/>
            </a:rPr>
            <a:t>Service delivery</a:t>
          </a:r>
          <a:endParaRPr lang="en-ZA" sz="1200" b="0" dirty="0">
            <a:solidFill>
              <a:schemeClr val="tx1"/>
            </a:solidFill>
            <a:latin typeface="Arial Narrow" panose="020B0606020202030204" pitchFamily="34" charset="0"/>
          </a:endParaRPr>
        </a:p>
      </dgm:t>
    </dgm:pt>
    <dgm:pt modelId="{FB672AFD-6233-4B45-A5DB-DDC0484A3812}" type="parTrans" cxnId="{13A46E10-E51E-4E5D-81D6-2B128CEAC140}">
      <dgm:prSet/>
      <dgm:spPr/>
      <dgm:t>
        <a:bodyPr/>
        <a:lstStyle/>
        <a:p>
          <a:endParaRPr lang="en-ZA"/>
        </a:p>
      </dgm:t>
    </dgm:pt>
    <dgm:pt modelId="{082E5710-D937-461F-B6B2-3355EFA1E3FC}" type="sibTrans" cxnId="{13A46E10-E51E-4E5D-81D6-2B128CEAC140}">
      <dgm:prSet/>
      <dgm:spPr/>
      <dgm:t>
        <a:bodyPr/>
        <a:lstStyle/>
        <a:p>
          <a:endParaRPr lang="en-ZA"/>
        </a:p>
      </dgm:t>
    </dgm:pt>
    <dgm:pt modelId="{1E455B27-FE3B-4859-BF65-21BD7CBFF300}">
      <dgm:prSet custT="1"/>
      <dgm:spPr/>
      <dgm:t>
        <a:bodyPr/>
        <a:lstStyle/>
        <a:p>
          <a:r>
            <a:rPr lang="en-US" sz="1200" b="0" dirty="0" smtClean="0">
              <a:solidFill>
                <a:schemeClr val="tx1"/>
              </a:solidFill>
              <a:latin typeface="Arial Narrow" panose="020B0606020202030204" pitchFamily="34" charset="0"/>
            </a:rPr>
            <a:t>Grow diverse sectors and work opportunities</a:t>
          </a:r>
          <a:endParaRPr lang="en-ZA" sz="1200" b="0" dirty="0">
            <a:solidFill>
              <a:schemeClr val="tx1"/>
            </a:solidFill>
            <a:latin typeface="Arial Narrow" panose="020B0606020202030204" pitchFamily="34" charset="0"/>
          </a:endParaRPr>
        </a:p>
      </dgm:t>
    </dgm:pt>
    <dgm:pt modelId="{AF2C8DB3-A2C9-4FF1-A803-BA4ECBA38290}" type="parTrans" cxnId="{6C7A1676-6B62-4765-85F2-E01E88233F90}">
      <dgm:prSet/>
      <dgm:spPr/>
      <dgm:t>
        <a:bodyPr/>
        <a:lstStyle/>
        <a:p>
          <a:endParaRPr lang="en-ZA"/>
        </a:p>
      </dgm:t>
    </dgm:pt>
    <dgm:pt modelId="{97B73D3F-167E-4674-AF08-61CEB1AE0DA1}" type="sibTrans" cxnId="{6C7A1676-6B62-4765-85F2-E01E88233F90}">
      <dgm:prSet/>
      <dgm:spPr/>
      <dgm:t>
        <a:bodyPr/>
        <a:lstStyle/>
        <a:p>
          <a:endParaRPr lang="en-ZA"/>
        </a:p>
      </dgm:t>
    </dgm:pt>
    <dgm:pt modelId="{C530744C-CA4D-4A3B-98AB-BA0D293C96DA}">
      <dgm:prSet custT="1"/>
      <dgm:spPr/>
      <dgm:t>
        <a:bodyPr/>
        <a:lstStyle/>
        <a:p>
          <a:r>
            <a:rPr lang="en-US" sz="1200" b="0" dirty="0" smtClean="0">
              <a:solidFill>
                <a:schemeClr val="tx1"/>
              </a:solidFill>
              <a:latin typeface="Arial Narrow" panose="020B0606020202030204" pitchFamily="34" charset="0"/>
            </a:rPr>
            <a:t>Mainstream EPWP principles in appropriate public sector programmes and budgets</a:t>
          </a:r>
          <a:endParaRPr lang="en-ZA" sz="1200" b="0" dirty="0">
            <a:solidFill>
              <a:schemeClr val="tx1"/>
            </a:solidFill>
            <a:latin typeface="Arial Narrow" panose="020B0606020202030204" pitchFamily="34" charset="0"/>
          </a:endParaRPr>
        </a:p>
      </dgm:t>
    </dgm:pt>
    <dgm:pt modelId="{89C11C6B-0C97-45E4-9F0D-5B06E4356E7B}" type="parTrans" cxnId="{2CDD06FA-9E11-4E63-913E-421650376949}">
      <dgm:prSet/>
      <dgm:spPr/>
      <dgm:t>
        <a:bodyPr/>
        <a:lstStyle/>
        <a:p>
          <a:endParaRPr lang="en-ZA"/>
        </a:p>
      </dgm:t>
    </dgm:pt>
    <dgm:pt modelId="{48FFC9C1-953C-48CB-9827-84C5D887C86A}" type="sibTrans" cxnId="{2CDD06FA-9E11-4E63-913E-421650376949}">
      <dgm:prSet/>
      <dgm:spPr/>
      <dgm:t>
        <a:bodyPr/>
        <a:lstStyle/>
        <a:p>
          <a:endParaRPr lang="en-ZA"/>
        </a:p>
      </dgm:t>
    </dgm:pt>
    <dgm:pt modelId="{E9F18AAF-C3C6-4D22-9D2B-4E163413635C}">
      <dgm:prSet custT="1"/>
      <dgm:spPr/>
      <dgm:t>
        <a:bodyPr/>
        <a:lstStyle/>
        <a:p>
          <a:r>
            <a:rPr lang="en-US" sz="1200" dirty="0" smtClean="0">
              <a:latin typeface="Arial Narrow" panose="020B0606020202030204" pitchFamily="34" charset="0"/>
            </a:rPr>
            <a:t>Made work the primary objective, with a focus on employment creation outputs</a:t>
          </a:r>
          <a:endParaRPr lang="en-ZA" sz="1200" dirty="0">
            <a:latin typeface="Arial Narrow" panose="020B0606020202030204" pitchFamily="34" charset="0"/>
          </a:endParaRPr>
        </a:p>
      </dgm:t>
    </dgm:pt>
    <dgm:pt modelId="{F2F891F6-FD78-4632-8793-997C237517AE}" type="parTrans" cxnId="{7B50438F-D951-4D9C-8AE1-61A9579FFFC6}">
      <dgm:prSet/>
      <dgm:spPr/>
      <dgm:t>
        <a:bodyPr/>
        <a:lstStyle/>
        <a:p>
          <a:endParaRPr lang="en-ZA"/>
        </a:p>
      </dgm:t>
    </dgm:pt>
    <dgm:pt modelId="{8C6EBED3-DD08-47D5-BC78-87972120DF6C}" type="sibTrans" cxnId="{7B50438F-D951-4D9C-8AE1-61A9579FFFC6}">
      <dgm:prSet/>
      <dgm:spPr/>
      <dgm:t>
        <a:bodyPr/>
        <a:lstStyle/>
        <a:p>
          <a:endParaRPr lang="en-ZA"/>
        </a:p>
      </dgm:t>
    </dgm:pt>
    <dgm:pt modelId="{C8CFC9DA-FE60-4B80-8142-3246C9AE1F04}">
      <dgm:prSet custT="1"/>
      <dgm:spPr/>
      <dgm:t>
        <a:bodyPr/>
        <a:lstStyle/>
        <a:p>
          <a:r>
            <a:rPr lang="en-US" sz="1200" dirty="0" smtClean="0">
              <a:latin typeface="Arial Narrow" panose="020B0606020202030204" pitchFamily="34" charset="0"/>
            </a:rPr>
            <a:t>Allocating clear accountability for targets</a:t>
          </a:r>
          <a:endParaRPr lang="en-ZA" sz="1200" dirty="0">
            <a:latin typeface="Arial Narrow" panose="020B0606020202030204" pitchFamily="34" charset="0"/>
          </a:endParaRPr>
        </a:p>
      </dgm:t>
    </dgm:pt>
    <dgm:pt modelId="{C947B004-1008-4CB9-8018-30C245CD9C35}" type="parTrans" cxnId="{EF18C488-B629-4D52-BE67-DC6A2FF5BCB0}">
      <dgm:prSet/>
      <dgm:spPr/>
      <dgm:t>
        <a:bodyPr/>
        <a:lstStyle/>
        <a:p>
          <a:endParaRPr lang="en-ZA"/>
        </a:p>
      </dgm:t>
    </dgm:pt>
    <dgm:pt modelId="{ED823232-D265-4698-9072-8F7C064F88D1}" type="sibTrans" cxnId="{EF18C488-B629-4D52-BE67-DC6A2FF5BCB0}">
      <dgm:prSet/>
      <dgm:spPr/>
      <dgm:t>
        <a:bodyPr/>
        <a:lstStyle/>
        <a:p>
          <a:endParaRPr lang="en-ZA"/>
        </a:p>
      </dgm:t>
    </dgm:pt>
    <dgm:pt modelId="{C00BAAB8-84B6-43DE-AFE3-AB5FED303616}">
      <dgm:prSet custT="1"/>
      <dgm:spPr/>
      <dgm:t>
        <a:bodyPr/>
        <a:lstStyle/>
        <a:p>
          <a:r>
            <a:rPr lang="en-US" sz="1200" dirty="0" smtClean="0">
              <a:latin typeface="Arial Narrow" panose="020B0606020202030204" pitchFamily="34" charset="0"/>
            </a:rPr>
            <a:t>Mobilisation of technical support to public bodies</a:t>
          </a:r>
          <a:endParaRPr lang="en-ZA" sz="1200" dirty="0">
            <a:latin typeface="Arial Narrow" panose="020B0606020202030204" pitchFamily="34" charset="0"/>
          </a:endParaRPr>
        </a:p>
      </dgm:t>
    </dgm:pt>
    <dgm:pt modelId="{4F4E9B24-77B7-4D81-9389-4B7E62006564}" type="parTrans" cxnId="{D2968C7F-0C6E-43FE-ABAA-A3C9CF259903}">
      <dgm:prSet/>
      <dgm:spPr/>
      <dgm:t>
        <a:bodyPr/>
        <a:lstStyle/>
        <a:p>
          <a:endParaRPr lang="en-ZA"/>
        </a:p>
      </dgm:t>
    </dgm:pt>
    <dgm:pt modelId="{AD714DDE-5E8B-40F7-B348-328385A57F17}" type="sibTrans" cxnId="{D2968C7F-0C6E-43FE-ABAA-A3C9CF259903}">
      <dgm:prSet/>
      <dgm:spPr/>
      <dgm:t>
        <a:bodyPr/>
        <a:lstStyle/>
        <a:p>
          <a:endParaRPr lang="en-ZA"/>
        </a:p>
      </dgm:t>
    </dgm:pt>
    <dgm:pt modelId="{173A5460-3A22-42C4-BABD-5F786040EA85}">
      <dgm:prSet custT="1"/>
      <dgm:spPr/>
      <dgm:t>
        <a:bodyPr/>
        <a:lstStyle/>
        <a:p>
          <a:r>
            <a:rPr lang="en-US" sz="1200" dirty="0" smtClean="0">
              <a:latin typeface="Arial Narrow" panose="020B0606020202030204" pitchFamily="34" charset="0"/>
            </a:rPr>
            <a:t>Mobilisation of  non-government organisations </a:t>
          </a:r>
          <a:endParaRPr lang="en-ZA" sz="1200" dirty="0">
            <a:latin typeface="Arial Narrow" panose="020B0606020202030204" pitchFamily="34" charset="0"/>
          </a:endParaRPr>
        </a:p>
      </dgm:t>
    </dgm:pt>
    <dgm:pt modelId="{74C5CFA0-98BD-4C2A-96DC-FC74FB21B4FA}" type="parTrans" cxnId="{EA1C8BF6-95ED-43FA-8645-F46148DB3BA4}">
      <dgm:prSet/>
      <dgm:spPr/>
      <dgm:t>
        <a:bodyPr/>
        <a:lstStyle/>
        <a:p>
          <a:endParaRPr lang="en-ZA"/>
        </a:p>
      </dgm:t>
    </dgm:pt>
    <dgm:pt modelId="{47F17E9A-9AA4-4044-8C7C-4BBE0F71029F}" type="sibTrans" cxnId="{EA1C8BF6-95ED-43FA-8645-F46148DB3BA4}">
      <dgm:prSet/>
      <dgm:spPr/>
      <dgm:t>
        <a:bodyPr/>
        <a:lstStyle/>
        <a:p>
          <a:endParaRPr lang="en-ZA"/>
        </a:p>
      </dgm:t>
    </dgm:pt>
    <dgm:pt modelId="{E73816F7-B010-4BA2-ADFF-F983E9B790BB}">
      <dgm:prSet custT="1"/>
      <dgm:spPr/>
      <dgm:t>
        <a:bodyPr/>
        <a:lstStyle/>
        <a:p>
          <a:r>
            <a:rPr lang="en-US" sz="1200" dirty="0" smtClean="0">
              <a:latin typeface="Arial Narrow" panose="020B0606020202030204" pitchFamily="34" charset="0"/>
            </a:rPr>
            <a:t>Introducing incentives for expansion</a:t>
          </a:r>
          <a:endParaRPr lang="en-ZA" sz="1200" dirty="0">
            <a:latin typeface="Arial Narrow" panose="020B0606020202030204" pitchFamily="34" charset="0"/>
          </a:endParaRPr>
        </a:p>
      </dgm:t>
    </dgm:pt>
    <dgm:pt modelId="{2E01BD11-FB04-4056-B20A-0B27D75F8C58}" type="parTrans" cxnId="{5DEC0934-F939-464F-A914-2D21035C9BFB}">
      <dgm:prSet/>
      <dgm:spPr/>
      <dgm:t>
        <a:bodyPr/>
        <a:lstStyle/>
        <a:p>
          <a:endParaRPr lang="en-ZA"/>
        </a:p>
      </dgm:t>
    </dgm:pt>
    <dgm:pt modelId="{154A13F2-EEF1-4931-9921-010A7DB8A864}" type="sibTrans" cxnId="{5DEC0934-F939-464F-A914-2D21035C9BFB}">
      <dgm:prSet/>
      <dgm:spPr/>
      <dgm:t>
        <a:bodyPr/>
        <a:lstStyle/>
        <a:p>
          <a:endParaRPr lang="en-ZA"/>
        </a:p>
      </dgm:t>
    </dgm:pt>
    <dgm:pt modelId="{6D4EAECD-E57C-4541-87EA-019E9CC380AF}">
      <dgm:prSet custT="1"/>
      <dgm:spPr/>
      <dgm:t>
        <a:bodyPr/>
        <a:lstStyle/>
        <a:p>
          <a:r>
            <a:rPr lang="en-US" sz="1200" dirty="0" smtClean="0">
              <a:latin typeface="Arial Narrow" panose="020B0606020202030204" pitchFamily="34" charset="0"/>
            </a:rPr>
            <a:t>Target income transfer and work opportunities to the poor and unemployed in marginalised communities</a:t>
          </a:r>
          <a:endParaRPr lang="en-ZA" sz="1200" dirty="0">
            <a:latin typeface="Arial Narrow" panose="020B0606020202030204" pitchFamily="34" charset="0"/>
          </a:endParaRPr>
        </a:p>
      </dgm:t>
    </dgm:pt>
    <dgm:pt modelId="{BC35097B-7152-4EE3-9B40-CFFF05FB2CA9}" type="parTrans" cxnId="{25D92D09-72EE-436B-AD62-A89826B06BDF}">
      <dgm:prSet/>
      <dgm:spPr/>
      <dgm:t>
        <a:bodyPr/>
        <a:lstStyle/>
        <a:p>
          <a:endParaRPr lang="en-ZA"/>
        </a:p>
      </dgm:t>
    </dgm:pt>
    <dgm:pt modelId="{79889A6D-984C-46A4-AF20-940B76816F3E}" type="sibTrans" cxnId="{25D92D09-72EE-436B-AD62-A89826B06BDF}">
      <dgm:prSet/>
      <dgm:spPr/>
      <dgm:t>
        <a:bodyPr/>
        <a:lstStyle/>
        <a:p>
          <a:endParaRPr lang="en-ZA"/>
        </a:p>
      </dgm:t>
    </dgm:pt>
    <dgm:pt modelId="{7530A347-763E-42A2-B293-948FB0EFEE32}">
      <dgm:prSet custT="1"/>
      <dgm:spPr/>
      <dgm:t>
        <a:bodyPr/>
        <a:lstStyle/>
        <a:p>
          <a:r>
            <a:rPr lang="en-US" sz="1200" dirty="0" smtClean="0">
              <a:latin typeface="Arial Narrow" panose="020B0606020202030204" pitchFamily="34" charset="0"/>
            </a:rPr>
            <a:t>Contribute to poverty alleviation</a:t>
          </a:r>
          <a:endParaRPr lang="en-ZA" sz="1200" dirty="0">
            <a:latin typeface="Arial Narrow" panose="020B0606020202030204" pitchFamily="34" charset="0"/>
          </a:endParaRPr>
        </a:p>
      </dgm:t>
    </dgm:pt>
    <dgm:pt modelId="{A21A8E54-116E-4D8D-BBFC-A542CC16E346}" type="parTrans" cxnId="{9B0B87C6-937D-445D-97C8-AEEA7676B512}">
      <dgm:prSet/>
      <dgm:spPr/>
      <dgm:t>
        <a:bodyPr/>
        <a:lstStyle/>
        <a:p>
          <a:endParaRPr lang="en-ZA"/>
        </a:p>
      </dgm:t>
    </dgm:pt>
    <dgm:pt modelId="{EADF3EA3-9146-4315-8739-E0C910C31D9F}" type="sibTrans" cxnId="{9B0B87C6-937D-445D-97C8-AEEA7676B512}">
      <dgm:prSet/>
      <dgm:spPr/>
      <dgm:t>
        <a:bodyPr/>
        <a:lstStyle/>
        <a:p>
          <a:endParaRPr lang="en-ZA"/>
        </a:p>
      </dgm:t>
    </dgm:pt>
    <dgm:pt modelId="{A9CC7635-59F4-47E2-B83F-F0BD1A3BA287}">
      <dgm:prSet custT="1"/>
      <dgm:spPr/>
      <dgm:t>
        <a:bodyPr/>
        <a:lstStyle/>
        <a:p>
          <a:r>
            <a:rPr lang="en-US" sz="1200" dirty="0" smtClean="0">
              <a:latin typeface="Arial Narrow" panose="020B0606020202030204" pitchFamily="34" charset="0"/>
            </a:rPr>
            <a:t>Implement universal principles that guide all EPWP programmes/ projects</a:t>
          </a:r>
          <a:endParaRPr lang="en-ZA" sz="1200" dirty="0">
            <a:latin typeface="Arial Narrow" panose="020B0606020202030204" pitchFamily="34" charset="0"/>
          </a:endParaRPr>
        </a:p>
      </dgm:t>
    </dgm:pt>
    <dgm:pt modelId="{A3BB87FB-297C-4194-A5D1-871F0A835BEF}" type="parTrans" cxnId="{69D8034B-48DD-45EE-836D-0F234B401AC6}">
      <dgm:prSet/>
      <dgm:spPr/>
      <dgm:t>
        <a:bodyPr/>
        <a:lstStyle/>
        <a:p>
          <a:endParaRPr lang="en-ZA"/>
        </a:p>
      </dgm:t>
    </dgm:pt>
    <dgm:pt modelId="{C2E93D0A-66D7-4456-8370-81FBC1E9EB3F}" type="sibTrans" cxnId="{69D8034B-48DD-45EE-836D-0F234B401AC6}">
      <dgm:prSet/>
      <dgm:spPr/>
      <dgm:t>
        <a:bodyPr/>
        <a:lstStyle/>
        <a:p>
          <a:endParaRPr lang="en-ZA"/>
        </a:p>
      </dgm:t>
    </dgm:pt>
    <dgm:pt modelId="{B8F71A3B-B226-46C4-82C4-5C44FA85CD6D}">
      <dgm:prSet custT="1"/>
      <dgm:spPr/>
      <dgm:t>
        <a:bodyPr/>
        <a:lstStyle/>
        <a:p>
          <a:r>
            <a:rPr lang="en-US" sz="1200" dirty="0" smtClean="0">
              <a:latin typeface="Arial Narrow" panose="020B0606020202030204" pitchFamily="34" charset="0"/>
            </a:rPr>
            <a:t>Ensure the provision of quality services and the creation of quality assets</a:t>
          </a:r>
          <a:endParaRPr lang="en-ZA" sz="1200" dirty="0">
            <a:latin typeface="Arial Narrow" panose="020B0606020202030204" pitchFamily="34" charset="0"/>
          </a:endParaRPr>
        </a:p>
      </dgm:t>
    </dgm:pt>
    <dgm:pt modelId="{38277428-C019-47BA-9121-06ED46211E6F}" type="parTrans" cxnId="{8605483D-8B9D-49A8-8154-B76114DC7BBE}">
      <dgm:prSet/>
      <dgm:spPr/>
      <dgm:t>
        <a:bodyPr/>
        <a:lstStyle/>
        <a:p>
          <a:endParaRPr lang="en-ZA"/>
        </a:p>
      </dgm:t>
    </dgm:pt>
    <dgm:pt modelId="{520B5208-3CEA-4B7B-B048-EE1959A6AAF5}" type="sibTrans" cxnId="{8605483D-8B9D-49A8-8154-B76114DC7BBE}">
      <dgm:prSet/>
      <dgm:spPr/>
      <dgm:t>
        <a:bodyPr/>
        <a:lstStyle/>
        <a:p>
          <a:endParaRPr lang="en-ZA"/>
        </a:p>
      </dgm:t>
    </dgm:pt>
    <dgm:pt modelId="{96AE4EB2-14FB-4DCA-A67D-261D7104E50E}">
      <dgm:prSet custT="1"/>
      <dgm:spPr/>
      <dgm:t>
        <a:bodyPr/>
        <a:lstStyle/>
        <a:p>
          <a:r>
            <a:rPr lang="en-US" sz="1200" dirty="0" smtClean="0">
              <a:latin typeface="Arial Narrow" panose="020B0606020202030204" pitchFamily="34" charset="0"/>
            </a:rPr>
            <a:t>Target incentives and expansion</a:t>
          </a:r>
          <a:endParaRPr lang="en-ZA" sz="1200" dirty="0">
            <a:latin typeface="Arial Narrow" panose="020B0606020202030204" pitchFamily="34" charset="0"/>
          </a:endParaRPr>
        </a:p>
      </dgm:t>
    </dgm:pt>
    <dgm:pt modelId="{82CA18C9-517E-4CD8-8999-6773824FEA30}" type="parTrans" cxnId="{8FB42980-3046-4102-8868-6D0B46E9C0C9}">
      <dgm:prSet/>
      <dgm:spPr/>
      <dgm:t>
        <a:bodyPr/>
        <a:lstStyle/>
        <a:p>
          <a:endParaRPr lang="en-ZA"/>
        </a:p>
      </dgm:t>
    </dgm:pt>
    <dgm:pt modelId="{23CBAE54-C109-448C-803C-0CA484103C54}" type="sibTrans" cxnId="{8FB42980-3046-4102-8868-6D0B46E9C0C9}">
      <dgm:prSet/>
      <dgm:spPr/>
      <dgm:t>
        <a:bodyPr/>
        <a:lstStyle/>
        <a:p>
          <a:endParaRPr lang="en-ZA"/>
        </a:p>
      </dgm:t>
    </dgm:pt>
    <dgm:pt modelId="{EA1ADC85-29C3-4937-9AB0-2155EB8420A9}">
      <dgm:prSet custT="1"/>
      <dgm:spPr/>
      <dgm:t>
        <a:bodyPr/>
        <a:lstStyle/>
        <a:p>
          <a:r>
            <a:rPr lang="en-US" sz="1200" dirty="0" smtClean="0">
              <a:latin typeface="Arial Narrow" panose="020B0606020202030204" pitchFamily="34" charset="0"/>
            </a:rPr>
            <a:t>Streamline monitoring and reporting mechanisms</a:t>
          </a:r>
          <a:endParaRPr lang="en-ZA" sz="1200" dirty="0">
            <a:latin typeface="Arial Narrow" panose="020B0606020202030204" pitchFamily="34" charset="0"/>
          </a:endParaRPr>
        </a:p>
      </dgm:t>
    </dgm:pt>
    <dgm:pt modelId="{FA11A21E-012C-43DE-B460-973F1735F1F0}" type="parTrans" cxnId="{3EDB9C8C-0DFC-4F14-90B4-8F1E946E00FF}">
      <dgm:prSet/>
      <dgm:spPr/>
      <dgm:t>
        <a:bodyPr/>
        <a:lstStyle/>
        <a:p>
          <a:endParaRPr lang="en-ZA"/>
        </a:p>
      </dgm:t>
    </dgm:pt>
    <dgm:pt modelId="{9D6024C8-92AD-4E5C-8845-971AA5F89C05}" type="sibTrans" cxnId="{3EDB9C8C-0DFC-4F14-90B4-8F1E946E00FF}">
      <dgm:prSet/>
      <dgm:spPr/>
      <dgm:t>
        <a:bodyPr/>
        <a:lstStyle/>
        <a:p>
          <a:endParaRPr lang="en-ZA"/>
        </a:p>
      </dgm:t>
    </dgm:pt>
    <dgm:pt modelId="{10475523-DDD1-47C0-B9C2-388CC43CB4E4}">
      <dgm:prSet custT="1"/>
      <dgm:spPr/>
      <dgm:t>
        <a:bodyPr/>
        <a:lstStyle/>
        <a:p>
          <a:r>
            <a:rPr lang="en-US" sz="1200" b="0" dirty="0" smtClean="0">
              <a:solidFill>
                <a:schemeClr val="tx1"/>
              </a:solidFill>
              <a:latin typeface="Arial Narrow" panose="020B0606020202030204" pitchFamily="34" charset="0"/>
            </a:rPr>
            <a:t>Employment creation</a:t>
          </a:r>
          <a:endParaRPr lang="en-ZA" sz="1200" b="0" dirty="0">
            <a:solidFill>
              <a:schemeClr val="tx1"/>
            </a:solidFill>
            <a:latin typeface="Arial Narrow" panose="020B0606020202030204" pitchFamily="34" charset="0"/>
          </a:endParaRPr>
        </a:p>
      </dgm:t>
    </dgm:pt>
    <dgm:pt modelId="{0096D72C-6105-42D3-ABF2-56FC49C46314}" type="sibTrans" cxnId="{E3CC5431-3E1D-4EBC-BA82-A80478EEC9AA}">
      <dgm:prSet/>
      <dgm:spPr/>
      <dgm:t>
        <a:bodyPr/>
        <a:lstStyle/>
        <a:p>
          <a:endParaRPr lang="en-ZA"/>
        </a:p>
      </dgm:t>
    </dgm:pt>
    <dgm:pt modelId="{3550E3FA-490C-464A-8894-21EEA9101D31}" type="parTrans" cxnId="{E3CC5431-3E1D-4EBC-BA82-A80478EEC9AA}">
      <dgm:prSet/>
      <dgm:spPr/>
      <dgm:t>
        <a:bodyPr/>
        <a:lstStyle/>
        <a:p>
          <a:endParaRPr lang="en-ZA"/>
        </a:p>
      </dgm:t>
    </dgm:pt>
    <dgm:pt modelId="{7E140D30-39F6-4AD4-8DE9-65C868A48E98}">
      <dgm:prSet custT="1"/>
      <dgm:spPr/>
      <dgm:t>
        <a:bodyPr/>
        <a:lstStyle/>
        <a:p>
          <a:r>
            <a:rPr lang="en-US" sz="1200" b="0" dirty="0" smtClean="0">
              <a:latin typeface="Arial Narrow" panose="020B0606020202030204" pitchFamily="34" charset="0"/>
            </a:rPr>
            <a:t>Strengthening the monitoring of the core EPWP principles to improve compliance to the EPWP guidelines</a:t>
          </a:r>
          <a:endParaRPr lang="en-ZA" sz="1200" b="0" dirty="0">
            <a:latin typeface="Arial Narrow" panose="020B0606020202030204" pitchFamily="34" charset="0"/>
          </a:endParaRPr>
        </a:p>
      </dgm:t>
    </dgm:pt>
    <dgm:pt modelId="{72492363-7C04-4A8D-87E1-43F2ADE7B95D}" type="parTrans" cxnId="{3B55D540-0473-4DB8-B7B8-C6D848435CEE}">
      <dgm:prSet/>
      <dgm:spPr/>
      <dgm:t>
        <a:bodyPr/>
        <a:lstStyle/>
        <a:p>
          <a:endParaRPr lang="en-ZA"/>
        </a:p>
      </dgm:t>
    </dgm:pt>
    <dgm:pt modelId="{007EAEDD-048A-46A4-B99D-7EC5C9B6E25B}" type="sibTrans" cxnId="{3B55D540-0473-4DB8-B7B8-C6D848435CEE}">
      <dgm:prSet/>
      <dgm:spPr/>
      <dgm:t>
        <a:bodyPr/>
        <a:lstStyle/>
        <a:p>
          <a:endParaRPr lang="en-ZA"/>
        </a:p>
      </dgm:t>
    </dgm:pt>
    <dgm:pt modelId="{B3639031-CE84-43AE-828D-EF014BEEA254}">
      <dgm:prSet custT="1"/>
      <dgm:spPr/>
      <dgm:t>
        <a:bodyPr/>
        <a:lstStyle/>
        <a:p>
          <a:r>
            <a:rPr lang="en-US" sz="1200" b="0" dirty="0" smtClean="0">
              <a:latin typeface="Arial Narrow" panose="020B0606020202030204" pitchFamily="34" charset="0"/>
            </a:rPr>
            <a:t>Streamlining monitoring and reporting mechanisms to track programme performance</a:t>
          </a:r>
          <a:endParaRPr lang="en-ZA" sz="1200" b="0" dirty="0">
            <a:latin typeface="Arial Narrow" panose="020B0606020202030204" pitchFamily="34" charset="0"/>
          </a:endParaRPr>
        </a:p>
      </dgm:t>
    </dgm:pt>
    <dgm:pt modelId="{4B47DB11-252D-4D1E-B950-06368C8DF5D7}" type="parTrans" cxnId="{AE69A209-61B2-4971-AE38-701D74B30C48}">
      <dgm:prSet/>
      <dgm:spPr/>
      <dgm:t>
        <a:bodyPr/>
        <a:lstStyle/>
        <a:p>
          <a:endParaRPr lang="en-ZA"/>
        </a:p>
      </dgm:t>
    </dgm:pt>
    <dgm:pt modelId="{32BD3F42-FA5D-4D01-9BD2-5683A23AE0E5}" type="sibTrans" cxnId="{AE69A209-61B2-4971-AE38-701D74B30C48}">
      <dgm:prSet/>
      <dgm:spPr/>
      <dgm:t>
        <a:bodyPr/>
        <a:lstStyle/>
        <a:p>
          <a:endParaRPr lang="en-ZA"/>
        </a:p>
      </dgm:t>
    </dgm:pt>
    <dgm:pt modelId="{D84A2270-D191-464C-8889-88F211F665BB}">
      <dgm:prSet custT="1"/>
      <dgm:spPr/>
      <dgm:t>
        <a:bodyPr/>
        <a:lstStyle/>
        <a:p>
          <a:r>
            <a:rPr lang="en-US" sz="1200" b="0" dirty="0" smtClean="0">
              <a:latin typeface="Arial Narrow" panose="020B0606020202030204" pitchFamily="34" charset="0"/>
            </a:rPr>
            <a:t>Enhancing the EPWP coordination and institutional arrangements</a:t>
          </a:r>
          <a:endParaRPr lang="en-ZA" sz="1200" b="0" dirty="0">
            <a:latin typeface="Arial Narrow" panose="020B0606020202030204" pitchFamily="34" charset="0"/>
          </a:endParaRPr>
        </a:p>
      </dgm:t>
    </dgm:pt>
    <dgm:pt modelId="{F7023976-C1DF-4FDB-9CED-D174F3280177}" type="parTrans" cxnId="{98F12649-590C-4EB1-8BF2-628181978C83}">
      <dgm:prSet/>
      <dgm:spPr/>
      <dgm:t>
        <a:bodyPr/>
        <a:lstStyle/>
        <a:p>
          <a:endParaRPr lang="en-ZA"/>
        </a:p>
      </dgm:t>
    </dgm:pt>
    <dgm:pt modelId="{9E55DCC0-CD5B-4559-9192-99FA2FDBAAC2}" type="sibTrans" cxnId="{98F12649-590C-4EB1-8BF2-628181978C83}">
      <dgm:prSet/>
      <dgm:spPr/>
      <dgm:t>
        <a:bodyPr/>
        <a:lstStyle/>
        <a:p>
          <a:endParaRPr lang="en-ZA"/>
        </a:p>
      </dgm:t>
    </dgm:pt>
    <dgm:pt modelId="{04C94CA8-C67C-46BB-B0E0-5E49029C3B24}">
      <dgm:prSet custT="1"/>
      <dgm:spPr/>
      <dgm:t>
        <a:bodyPr/>
        <a:lstStyle/>
        <a:p>
          <a:r>
            <a:rPr lang="en-US" sz="1200" b="0" dirty="0" smtClean="0">
              <a:latin typeface="Arial Narrow" panose="020B0606020202030204" pitchFamily="34" charset="0"/>
            </a:rPr>
            <a:t>Performance improvement and outcome measurement will be achieved through the introduction of Social Audits</a:t>
          </a:r>
          <a:endParaRPr lang="en-ZA" sz="1200" b="0" dirty="0">
            <a:latin typeface="Arial Narrow" panose="020B0606020202030204" pitchFamily="34" charset="0"/>
          </a:endParaRPr>
        </a:p>
      </dgm:t>
    </dgm:pt>
    <dgm:pt modelId="{F643DF41-C0ED-41B6-9CB9-1E04004B80D0}" type="parTrans" cxnId="{87055859-CBAC-4DA2-94E7-BDBA43E671E6}">
      <dgm:prSet/>
      <dgm:spPr/>
      <dgm:t>
        <a:bodyPr/>
        <a:lstStyle/>
        <a:p>
          <a:endParaRPr lang="en-ZA"/>
        </a:p>
      </dgm:t>
    </dgm:pt>
    <dgm:pt modelId="{FFB3A335-9A5F-44B6-958D-4A82451D10F8}" type="sibTrans" cxnId="{87055859-CBAC-4DA2-94E7-BDBA43E671E6}">
      <dgm:prSet/>
      <dgm:spPr/>
      <dgm:t>
        <a:bodyPr/>
        <a:lstStyle/>
        <a:p>
          <a:endParaRPr lang="en-ZA"/>
        </a:p>
      </dgm:t>
    </dgm:pt>
    <dgm:pt modelId="{6D0CE52C-810F-4CCF-94EA-D9B9E9C9C0EF}">
      <dgm:prSet custT="1"/>
      <dgm:spPr/>
      <dgm:t>
        <a:bodyPr/>
        <a:lstStyle/>
        <a:p>
          <a:r>
            <a:rPr lang="en-US" sz="1200" b="0" dirty="0" smtClean="0">
              <a:latin typeface="Arial Narrow" panose="020B0606020202030204" pitchFamily="34" charset="0"/>
            </a:rPr>
            <a:t>Improve targeting on youth focused programmes and increase demographic targeting for women.</a:t>
          </a:r>
          <a:endParaRPr lang="en-ZA" sz="1200" b="0" dirty="0">
            <a:latin typeface="Arial Narrow" panose="020B0606020202030204" pitchFamily="34" charset="0"/>
          </a:endParaRPr>
        </a:p>
      </dgm:t>
    </dgm:pt>
    <dgm:pt modelId="{5AEF9A6D-1192-4240-9498-1276E118D14A}" type="parTrans" cxnId="{EF938533-71AC-4D40-8C48-D41C2673A293}">
      <dgm:prSet/>
      <dgm:spPr/>
      <dgm:t>
        <a:bodyPr/>
        <a:lstStyle/>
        <a:p>
          <a:endParaRPr lang="en-ZA"/>
        </a:p>
      </dgm:t>
    </dgm:pt>
    <dgm:pt modelId="{C9786849-A6C6-4008-B130-BD061EFA5E8E}" type="sibTrans" cxnId="{EF938533-71AC-4D40-8C48-D41C2673A293}">
      <dgm:prSet/>
      <dgm:spPr/>
      <dgm:t>
        <a:bodyPr/>
        <a:lstStyle/>
        <a:p>
          <a:endParaRPr lang="en-ZA"/>
        </a:p>
      </dgm:t>
    </dgm:pt>
    <dgm:pt modelId="{AA4717A2-D20D-4BAE-810C-5551C96DADA3}">
      <dgm:prSet custT="1"/>
      <dgm:spPr/>
      <dgm:t>
        <a:bodyPr/>
        <a:lstStyle/>
        <a:p>
          <a:r>
            <a:rPr lang="en-US" sz="1200" b="0" dirty="0" smtClean="0">
              <a:latin typeface="Arial Narrow" panose="020B0606020202030204" pitchFamily="34" charset="0"/>
            </a:rPr>
            <a:t>To ensure greater synergy between a wide range of PEPs and other poverty alleviation programmes</a:t>
          </a:r>
          <a:endParaRPr lang="en-ZA" sz="1200" b="0" dirty="0">
            <a:latin typeface="Arial Narrow" panose="020B0606020202030204" pitchFamily="34" charset="0"/>
          </a:endParaRPr>
        </a:p>
      </dgm:t>
    </dgm:pt>
    <dgm:pt modelId="{4B36207A-23F6-435C-A531-F15EFF021932}" type="parTrans" cxnId="{4ED934BA-217E-4D9E-BC81-E3B24D08256A}">
      <dgm:prSet/>
      <dgm:spPr/>
      <dgm:t>
        <a:bodyPr/>
        <a:lstStyle/>
        <a:p>
          <a:endParaRPr lang="en-ZA"/>
        </a:p>
      </dgm:t>
    </dgm:pt>
    <dgm:pt modelId="{2D91F72F-3160-429D-B1F2-B8EDDCA21629}" type="sibTrans" cxnId="{4ED934BA-217E-4D9E-BC81-E3B24D08256A}">
      <dgm:prSet/>
      <dgm:spPr/>
      <dgm:t>
        <a:bodyPr/>
        <a:lstStyle/>
        <a:p>
          <a:endParaRPr lang="en-ZA"/>
        </a:p>
      </dgm:t>
    </dgm:pt>
    <dgm:pt modelId="{427F9BB1-9E26-4678-B57F-FDE626E61719}" type="pres">
      <dgm:prSet presAssocID="{F9073006-85FA-BD40-B6CD-4F5D5FD049C6}" presName="Name0" presStyleCnt="0">
        <dgm:presLayoutVars>
          <dgm:dir/>
          <dgm:animLvl val="lvl"/>
          <dgm:resizeHandles val="exact"/>
        </dgm:presLayoutVars>
      </dgm:prSet>
      <dgm:spPr/>
    </dgm:pt>
    <dgm:pt modelId="{B37A04FB-A308-4344-927C-D5E801C74C03}" type="pres">
      <dgm:prSet presAssocID="{2C1B0F8C-50E1-F747-9A7B-F3500F415A23}" presName="composite" presStyleCnt="0"/>
      <dgm:spPr/>
    </dgm:pt>
    <dgm:pt modelId="{E85940C7-171C-4AF3-98AD-A6ECF43E9F0C}" type="pres">
      <dgm:prSet presAssocID="{2C1B0F8C-50E1-F747-9A7B-F3500F415A23}" presName="parTx" presStyleLbl="alignNode1" presStyleIdx="0" presStyleCnt="4">
        <dgm:presLayoutVars>
          <dgm:chMax val="0"/>
          <dgm:chPref val="0"/>
          <dgm:bulletEnabled val="1"/>
        </dgm:presLayoutVars>
      </dgm:prSet>
      <dgm:spPr/>
      <dgm:t>
        <a:bodyPr/>
        <a:lstStyle/>
        <a:p>
          <a:endParaRPr lang="en-ZA"/>
        </a:p>
      </dgm:t>
    </dgm:pt>
    <dgm:pt modelId="{C9BB8121-F9AB-4E8E-95B3-FFFC1B32D665}" type="pres">
      <dgm:prSet presAssocID="{2C1B0F8C-50E1-F747-9A7B-F3500F415A23}" presName="desTx" presStyleLbl="alignAccFollowNode1" presStyleIdx="0" presStyleCnt="4" custScaleY="100000">
        <dgm:presLayoutVars>
          <dgm:bulletEnabled val="1"/>
        </dgm:presLayoutVars>
      </dgm:prSet>
      <dgm:spPr/>
      <dgm:t>
        <a:bodyPr/>
        <a:lstStyle/>
        <a:p>
          <a:endParaRPr lang="en-ZA"/>
        </a:p>
      </dgm:t>
    </dgm:pt>
    <dgm:pt modelId="{902FBF39-703E-44D5-B200-1AA585D53728}" type="pres">
      <dgm:prSet presAssocID="{FF12FA0F-A8F9-4747-977F-F787DB4F16E5}" presName="space" presStyleCnt="0"/>
      <dgm:spPr/>
    </dgm:pt>
    <dgm:pt modelId="{59A2D793-31B9-4A6E-9752-4DD34B5965B7}" type="pres">
      <dgm:prSet presAssocID="{AD8BB697-03AE-8E48-8F05-0FE2EB43867D}" presName="composite" presStyleCnt="0"/>
      <dgm:spPr/>
    </dgm:pt>
    <dgm:pt modelId="{F20F0BEA-2456-4C3C-83AE-93770F725A43}" type="pres">
      <dgm:prSet presAssocID="{AD8BB697-03AE-8E48-8F05-0FE2EB43867D}" presName="parTx" presStyleLbl="alignNode1" presStyleIdx="1" presStyleCnt="4">
        <dgm:presLayoutVars>
          <dgm:chMax val="0"/>
          <dgm:chPref val="0"/>
          <dgm:bulletEnabled val="1"/>
        </dgm:presLayoutVars>
      </dgm:prSet>
      <dgm:spPr/>
      <dgm:t>
        <a:bodyPr/>
        <a:lstStyle/>
        <a:p>
          <a:endParaRPr lang="en-ZA"/>
        </a:p>
      </dgm:t>
    </dgm:pt>
    <dgm:pt modelId="{C9FDE054-B73D-41D3-9BC2-64F314A69B11}" type="pres">
      <dgm:prSet presAssocID="{AD8BB697-03AE-8E48-8F05-0FE2EB43867D}" presName="desTx" presStyleLbl="alignAccFollowNode1" presStyleIdx="1" presStyleCnt="4">
        <dgm:presLayoutVars>
          <dgm:bulletEnabled val="1"/>
        </dgm:presLayoutVars>
      </dgm:prSet>
      <dgm:spPr/>
      <dgm:t>
        <a:bodyPr/>
        <a:lstStyle/>
        <a:p>
          <a:endParaRPr lang="en-ZA"/>
        </a:p>
      </dgm:t>
    </dgm:pt>
    <dgm:pt modelId="{061EED9B-A859-4CD1-89DA-48F330CD3419}" type="pres">
      <dgm:prSet presAssocID="{2B94289F-1DF8-B14C-8798-76ADC9168326}" presName="space" presStyleCnt="0"/>
      <dgm:spPr/>
    </dgm:pt>
    <dgm:pt modelId="{A3B9AE94-8C7D-4137-BD54-635C1ACA8028}" type="pres">
      <dgm:prSet presAssocID="{F598F239-6D52-E74A-9194-D8839ED46B07}" presName="composite" presStyleCnt="0"/>
      <dgm:spPr/>
    </dgm:pt>
    <dgm:pt modelId="{227FFF26-B772-4F08-8987-9054F31A5BB1}" type="pres">
      <dgm:prSet presAssocID="{F598F239-6D52-E74A-9194-D8839ED46B07}" presName="parTx" presStyleLbl="alignNode1" presStyleIdx="2" presStyleCnt="4">
        <dgm:presLayoutVars>
          <dgm:chMax val="0"/>
          <dgm:chPref val="0"/>
          <dgm:bulletEnabled val="1"/>
        </dgm:presLayoutVars>
      </dgm:prSet>
      <dgm:spPr/>
      <dgm:t>
        <a:bodyPr/>
        <a:lstStyle/>
        <a:p>
          <a:endParaRPr lang="en-ZA"/>
        </a:p>
      </dgm:t>
    </dgm:pt>
    <dgm:pt modelId="{0CD0F95E-89AF-4DBA-9F5A-241388D27D71}" type="pres">
      <dgm:prSet presAssocID="{F598F239-6D52-E74A-9194-D8839ED46B07}" presName="desTx" presStyleLbl="alignAccFollowNode1" presStyleIdx="2" presStyleCnt="4">
        <dgm:presLayoutVars>
          <dgm:bulletEnabled val="1"/>
        </dgm:presLayoutVars>
      </dgm:prSet>
      <dgm:spPr/>
      <dgm:t>
        <a:bodyPr/>
        <a:lstStyle/>
        <a:p>
          <a:endParaRPr lang="en-ZA"/>
        </a:p>
      </dgm:t>
    </dgm:pt>
    <dgm:pt modelId="{BD983E48-0A78-41E9-AB54-3473C4D01758}" type="pres">
      <dgm:prSet presAssocID="{201B5602-B39B-1346-BE77-13D2E6A41967}" presName="space" presStyleCnt="0"/>
      <dgm:spPr/>
    </dgm:pt>
    <dgm:pt modelId="{31FD25A9-222B-400C-A4D7-E6374AA12B39}" type="pres">
      <dgm:prSet presAssocID="{81927A68-9109-4422-8A69-4122A433A115}" presName="composite" presStyleCnt="0"/>
      <dgm:spPr/>
    </dgm:pt>
    <dgm:pt modelId="{6C7FE8E4-B2BD-4CD6-B074-E0A7A13BF854}" type="pres">
      <dgm:prSet presAssocID="{81927A68-9109-4422-8A69-4122A433A115}" presName="parTx" presStyleLbl="alignNode1" presStyleIdx="3" presStyleCnt="4">
        <dgm:presLayoutVars>
          <dgm:chMax val="0"/>
          <dgm:chPref val="0"/>
          <dgm:bulletEnabled val="1"/>
        </dgm:presLayoutVars>
      </dgm:prSet>
      <dgm:spPr/>
      <dgm:t>
        <a:bodyPr/>
        <a:lstStyle/>
        <a:p>
          <a:endParaRPr lang="en-ZA"/>
        </a:p>
      </dgm:t>
    </dgm:pt>
    <dgm:pt modelId="{5923395E-D61B-493B-9739-2FFF71FCEEC3}" type="pres">
      <dgm:prSet presAssocID="{81927A68-9109-4422-8A69-4122A433A115}" presName="desTx" presStyleLbl="alignAccFollowNode1" presStyleIdx="3" presStyleCnt="4" custLinFactNeighborX="13307" custLinFactNeighborY="-48">
        <dgm:presLayoutVars>
          <dgm:bulletEnabled val="1"/>
        </dgm:presLayoutVars>
      </dgm:prSet>
      <dgm:spPr/>
      <dgm:t>
        <a:bodyPr/>
        <a:lstStyle/>
        <a:p>
          <a:endParaRPr lang="en-ZA"/>
        </a:p>
      </dgm:t>
    </dgm:pt>
  </dgm:ptLst>
  <dgm:cxnLst>
    <dgm:cxn modelId="{790A3394-DABB-BB48-B6E9-2FAAE1230801}" srcId="{F9073006-85FA-BD40-B6CD-4F5D5FD049C6}" destId="{AD8BB697-03AE-8E48-8F05-0FE2EB43867D}" srcOrd="1" destOrd="0" parTransId="{5A19C4A7-B1A0-2642-A325-448BE8C4A9E4}" sibTransId="{2B94289F-1DF8-B14C-8798-76ADC9168326}"/>
    <dgm:cxn modelId="{69D8034B-48DD-45EE-836D-0F234B401AC6}" srcId="{F598F239-6D52-E74A-9194-D8839ED46B07}" destId="{A9CC7635-59F4-47E2-B83F-F0BD1A3BA287}" srcOrd="2" destOrd="0" parTransId="{A3BB87FB-297C-4194-A5D1-871F0A835BEF}" sibTransId="{C2E93D0A-66D7-4456-8370-81FBC1E9EB3F}"/>
    <dgm:cxn modelId="{E603B56B-4C6F-4ABF-90BA-2E6E34A04AD2}" type="presOf" srcId="{CDB98E4B-CFC4-441D-B9A9-6B4EC4182A35}" destId="{C9BB8121-F9AB-4E8E-95B3-FFFC1B32D665}" srcOrd="0" destOrd="4" presId="urn:microsoft.com/office/officeart/2005/8/layout/hList1"/>
    <dgm:cxn modelId="{7B50438F-D951-4D9C-8AE1-61A9579FFFC6}" srcId="{AD8BB697-03AE-8E48-8F05-0FE2EB43867D}" destId="{E9F18AAF-C3C6-4D22-9D2B-4E163413635C}" srcOrd="0" destOrd="0" parTransId="{F2F891F6-FD78-4632-8793-997C237517AE}" sibTransId="{8C6EBED3-DD08-47D5-BC78-87972120DF6C}"/>
    <dgm:cxn modelId="{FD384EEE-6B75-4BC9-9FC0-3DD40F29675B}" srcId="{2C1B0F8C-50E1-F747-9A7B-F3500F415A23}" destId="{DE962765-D38A-4392-A40C-B9068D3F1793}" srcOrd="0" destOrd="0" parTransId="{D34EC2FA-AB14-475F-B64D-1A4FEF2AE018}" sibTransId="{BE114B1D-87F1-4F62-AE15-67246832A07F}"/>
    <dgm:cxn modelId="{663F52FF-907E-496E-BCDB-4057610B5BEF}" type="presOf" srcId="{7E140D30-39F6-4AD4-8DE9-65C868A48E98}" destId="{5923395E-D61B-493B-9739-2FFF71FCEEC3}" srcOrd="0" destOrd="0" presId="urn:microsoft.com/office/officeart/2005/8/layout/hList1"/>
    <dgm:cxn modelId="{EF18C488-B629-4D52-BE67-DC6A2FF5BCB0}" srcId="{AD8BB697-03AE-8E48-8F05-0FE2EB43867D}" destId="{C8CFC9DA-FE60-4B80-8142-3246C9AE1F04}" srcOrd="1" destOrd="0" parTransId="{C947B004-1008-4CB9-8018-30C245CD9C35}" sibTransId="{ED823232-D265-4698-9072-8F7C064F88D1}"/>
    <dgm:cxn modelId="{454042C0-466B-4343-97A2-8232E49143BF}" type="presOf" srcId="{2C1B0F8C-50E1-F747-9A7B-F3500F415A23}" destId="{E85940C7-171C-4AF3-98AD-A6ECF43E9F0C}" srcOrd="0" destOrd="0" presId="urn:microsoft.com/office/officeart/2005/8/layout/hList1"/>
    <dgm:cxn modelId="{2CDD06FA-9E11-4E63-913E-421650376949}" srcId="{DE962765-D38A-4392-A40C-B9068D3F1793}" destId="{C530744C-CA4D-4A3B-98AB-BA0D293C96DA}" srcOrd="7" destOrd="0" parTransId="{89C11C6B-0C97-45E4-9F0D-5B06E4356E7B}" sibTransId="{48FFC9C1-953C-48CB-9827-84C5D887C86A}"/>
    <dgm:cxn modelId="{3B77E872-FBDD-4DCD-B6B9-97B92EF8105F}" srcId="{F9073006-85FA-BD40-B6CD-4F5D5FD049C6}" destId="{81927A68-9109-4422-8A69-4122A433A115}" srcOrd="3" destOrd="0" parTransId="{BE67300B-AFE4-4E1E-893D-15D437CC13DD}" sibTransId="{C0DF784E-2019-43A0-BAC3-D52DEAF28967}"/>
    <dgm:cxn modelId="{3F79D5CC-14A4-49DF-8251-10D2A9594016}" type="presOf" srcId="{C8CFC9DA-FE60-4B80-8142-3246C9AE1F04}" destId="{C9FDE054-B73D-41D3-9BC2-64F314A69B11}" srcOrd="0" destOrd="1" presId="urn:microsoft.com/office/officeart/2005/8/layout/hList1"/>
    <dgm:cxn modelId="{98F12649-590C-4EB1-8BF2-628181978C83}" srcId="{81927A68-9109-4422-8A69-4122A433A115}" destId="{D84A2270-D191-464C-8889-88F211F665BB}" srcOrd="2" destOrd="0" parTransId="{F7023976-C1DF-4FDB-9CED-D174F3280177}" sibTransId="{9E55DCC0-CD5B-4559-9192-99FA2FDBAAC2}"/>
    <dgm:cxn modelId="{AE69A209-61B2-4971-AE38-701D74B30C48}" srcId="{81927A68-9109-4422-8A69-4122A433A115}" destId="{B3639031-CE84-43AE-828D-EF014BEEA254}" srcOrd="1" destOrd="0" parTransId="{4B47DB11-252D-4D1E-B950-06368C8DF5D7}" sibTransId="{32BD3F42-FA5D-4D01-9BD2-5683A23AE0E5}"/>
    <dgm:cxn modelId="{8546180E-86FC-4822-9EAE-44F0AF434B4B}" type="presOf" srcId="{D84A2270-D191-464C-8889-88F211F665BB}" destId="{5923395E-D61B-493B-9739-2FFF71FCEEC3}" srcOrd="0" destOrd="2" presId="urn:microsoft.com/office/officeart/2005/8/layout/hList1"/>
    <dgm:cxn modelId="{2E2D93BF-1374-5F4F-A819-53E92602E469}" srcId="{F9073006-85FA-BD40-B6CD-4F5D5FD049C6}" destId="{2C1B0F8C-50E1-F747-9A7B-F3500F415A23}" srcOrd="0" destOrd="0" parTransId="{EA21F5DD-0C87-E84C-AB52-B2670C8940CE}" sibTransId="{FF12FA0F-A8F9-4747-977F-F787DB4F16E5}"/>
    <dgm:cxn modelId="{6D30B6B7-D1E5-46B5-8D06-C842C011C1D9}" srcId="{DE962765-D38A-4392-A40C-B9068D3F1793}" destId="{E3BB20DC-8E52-46B9-9D37-42CF9B63794C}" srcOrd="2" destOrd="0" parTransId="{3894BBDF-D6F2-4C3E-9B0F-44DABA92B791}" sibTransId="{D69AF0B6-B817-4608-85CC-4FF9A7814507}"/>
    <dgm:cxn modelId="{DC6C87FD-1C3E-4702-B54E-4CE2E7D00BE0}" type="presOf" srcId="{E73816F7-B010-4BA2-ADFF-F983E9B790BB}" destId="{C9FDE054-B73D-41D3-9BC2-64F314A69B11}" srcOrd="0" destOrd="4" presId="urn:microsoft.com/office/officeart/2005/8/layout/hList1"/>
    <dgm:cxn modelId="{87055859-CBAC-4DA2-94E7-BDBA43E671E6}" srcId="{81927A68-9109-4422-8A69-4122A433A115}" destId="{04C94CA8-C67C-46BB-B0E0-5E49029C3B24}" srcOrd="3" destOrd="0" parTransId="{F643DF41-C0ED-41B6-9CB9-1E04004B80D0}" sibTransId="{FFB3A335-9A5F-44B6-958D-4A82451D10F8}"/>
    <dgm:cxn modelId="{4CD970B1-03B5-4B3F-8F43-19885E805E12}" type="presOf" srcId="{DE962765-D38A-4392-A40C-B9068D3F1793}" destId="{C9BB8121-F9AB-4E8E-95B3-FFFC1B32D665}" srcOrd="0" destOrd="0" presId="urn:microsoft.com/office/officeart/2005/8/layout/hList1"/>
    <dgm:cxn modelId="{8605483D-8B9D-49A8-8154-B76114DC7BBE}" srcId="{F598F239-6D52-E74A-9194-D8839ED46B07}" destId="{B8F71A3B-B226-46C4-82C4-5C44FA85CD6D}" srcOrd="3" destOrd="0" parTransId="{38277428-C019-47BA-9121-06ED46211E6F}" sibTransId="{520B5208-3CEA-4B7B-B048-EE1959A6AAF5}"/>
    <dgm:cxn modelId="{3FB10248-2E40-429F-8D1F-F3A202117826}" type="presOf" srcId="{1E455B27-FE3B-4859-BF65-21BD7CBFF300}" destId="{C9BB8121-F9AB-4E8E-95B3-FFFC1B32D665}" srcOrd="0" destOrd="7" presId="urn:microsoft.com/office/officeart/2005/8/layout/hList1"/>
    <dgm:cxn modelId="{6EC77BE8-81C8-4656-944F-8AF5B260CF30}" type="presOf" srcId="{81927A68-9109-4422-8A69-4122A433A115}" destId="{6C7FE8E4-B2BD-4CD6-B074-E0A7A13BF854}" srcOrd="0" destOrd="0" presId="urn:microsoft.com/office/officeart/2005/8/layout/hList1"/>
    <dgm:cxn modelId="{D2968C7F-0C6E-43FE-ABAA-A3C9CF259903}" srcId="{AD8BB697-03AE-8E48-8F05-0FE2EB43867D}" destId="{C00BAAB8-84B6-43DE-AFE3-AB5FED303616}" srcOrd="2" destOrd="0" parTransId="{4F4E9B24-77B7-4D81-9389-4B7E62006564}" sibTransId="{AD714DDE-5E8B-40F7-B348-328385A57F17}"/>
    <dgm:cxn modelId="{EF938533-71AC-4D40-8C48-D41C2673A293}" srcId="{81927A68-9109-4422-8A69-4122A433A115}" destId="{6D0CE52C-810F-4CCF-94EA-D9B9E9C9C0EF}" srcOrd="4" destOrd="0" parTransId="{5AEF9A6D-1192-4240-9498-1276E118D14A}" sibTransId="{C9786849-A6C6-4008-B130-BD061EFA5E8E}"/>
    <dgm:cxn modelId="{25D92D09-72EE-436B-AD62-A89826B06BDF}" srcId="{F598F239-6D52-E74A-9194-D8839ED46B07}" destId="{6D4EAECD-E57C-4541-87EA-019E9CC380AF}" srcOrd="0" destOrd="0" parTransId="{BC35097B-7152-4EE3-9B40-CFFF05FB2CA9}" sibTransId="{79889A6D-984C-46A4-AF20-940B76816F3E}"/>
    <dgm:cxn modelId="{582438BD-9013-40AC-AC92-770AC7A2667F}" type="presOf" srcId="{10475523-DDD1-47C0-B9C2-388CC43CB4E4}" destId="{C9BB8121-F9AB-4E8E-95B3-FFFC1B32D665}" srcOrd="0" destOrd="1" presId="urn:microsoft.com/office/officeart/2005/8/layout/hList1"/>
    <dgm:cxn modelId="{6C7A1676-6B62-4765-85F2-E01E88233F90}" srcId="{DE962765-D38A-4392-A40C-B9068D3F1793}" destId="{1E455B27-FE3B-4859-BF65-21BD7CBFF300}" srcOrd="6" destOrd="0" parTransId="{AF2C8DB3-A2C9-4FF1-A803-BA4ECBA38290}" sibTransId="{97B73D3F-167E-4674-AF08-61CEB1AE0DA1}"/>
    <dgm:cxn modelId="{1FA86FA0-A8A2-4615-BD89-EF754FC2040A}" type="presOf" srcId="{B8F71A3B-B226-46C4-82C4-5C44FA85CD6D}" destId="{0CD0F95E-89AF-4DBA-9F5A-241388D27D71}" srcOrd="0" destOrd="3" presId="urn:microsoft.com/office/officeart/2005/8/layout/hList1"/>
    <dgm:cxn modelId="{3EDB9C8C-0DFC-4F14-90B4-8F1E946E00FF}" srcId="{F598F239-6D52-E74A-9194-D8839ED46B07}" destId="{EA1ADC85-29C3-4937-9AB0-2155EB8420A9}" srcOrd="5" destOrd="0" parTransId="{FA11A21E-012C-43DE-B460-973F1735F1F0}" sibTransId="{9D6024C8-92AD-4E5C-8845-971AA5F89C05}"/>
    <dgm:cxn modelId="{AD67A175-99B6-463C-8FE0-E08D9AA0E7E0}" type="presOf" srcId="{2F7A1670-FF36-4054-89BB-2C28FE3986D8}" destId="{C9BB8121-F9AB-4E8E-95B3-FFFC1B32D665}" srcOrd="0" destOrd="6" presId="urn:microsoft.com/office/officeart/2005/8/layout/hList1"/>
    <dgm:cxn modelId="{983B5210-38B0-4935-8CE7-80FDA37447AF}" type="presOf" srcId="{6D4EAECD-E57C-4541-87EA-019E9CC380AF}" destId="{0CD0F95E-89AF-4DBA-9F5A-241388D27D71}" srcOrd="0" destOrd="0" presId="urn:microsoft.com/office/officeart/2005/8/layout/hList1"/>
    <dgm:cxn modelId="{EC7BA277-6A12-4393-A204-02B2AB0DD13F}" type="presOf" srcId="{E9D1C3BB-C296-42FF-B1E7-9925C3637A39}" destId="{C9BB8121-F9AB-4E8E-95B3-FFFC1B32D665}" srcOrd="0" destOrd="2" presId="urn:microsoft.com/office/officeart/2005/8/layout/hList1"/>
    <dgm:cxn modelId="{8A3E0E12-75A6-458C-8853-27E007FC7C84}" type="presOf" srcId="{AD8BB697-03AE-8E48-8F05-0FE2EB43867D}" destId="{F20F0BEA-2456-4C3C-83AE-93770F725A43}" srcOrd="0" destOrd="0" presId="urn:microsoft.com/office/officeart/2005/8/layout/hList1"/>
    <dgm:cxn modelId="{2D0BC3E7-41D5-4CC3-9C94-833A760F7139}" type="presOf" srcId="{A9CC7635-59F4-47E2-B83F-F0BD1A3BA287}" destId="{0CD0F95E-89AF-4DBA-9F5A-241388D27D71}" srcOrd="0" destOrd="2" presId="urn:microsoft.com/office/officeart/2005/8/layout/hList1"/>
    <dgm:cxn modelId="{DE1D8DC4-7C95-0443-8112-031DE2407FE0}" srcId="{F9073006-85FA-BD40-B6CD-4F5D5FD049C6}" destId="{F598F239-6D52-E74A-9194-D8839ED46B07}" srcOrd="2" destOrd="0" parTransId="{19398F18-17FA-A547-A47C-C93542AED3C7}" sibTransId="{201B5602-B39B-1346-BE77-13D2E6A41967}"/>
    <dgm:cxn modelId="{8FB42980-3046-4102-8868-6D0B46E9C0C9}" srcId="{F598F239-6D52-E74A-9194-D8839ED46B07}" destId="{96AE4EB2-14FB-4DCA-A67D-261D7104E50E}" srcOrd="4" destOrd="0" parTransId="{82CA18C9-517E-4CD8-8999-6773824FEA30}" sibTransId="{23CBAE54-C109-448C-803C-0CA484103C54}"/>
    <dgm:cxn modelId="{48F5694B-F928-482D-B90B-3256F5F5A4E8}" type="presOf" srcId="{F9073006-85FA-BD40-B6CD-4F5D5FD049C6}" destId="{427F9BB1-9E26-4678-B57F-FDE626E61719}" srcOrd="0" destOrd="0" presId="urn:microsoft.com/office/officeart/2005/8/layout/hList1"/>
    <dgm:cxn modelId="{1AF4B877-F617-432B-B412-0075240EF427}" type="presOf" srcId="{C530744C-CA4D-4A3B-98AB-BA0D293C96DA}" destId="{C9BB8121-F9AB-4E8E-95B3-FFFC1B32D665}" srcOrd="0" destOrd="8" presId="urn:microsoft.com/office/officeart/2005/8/layout/hList1"/>
    <dgm:cxn modelId="{C0C7742D-8D1E-4283-84E6-93362914893B}" type="presOf" srcId="{7530A347-763E-42A2-B293-948FB0EFEE32}" destId="{0CD0F95E-89AF-4DBA-9F5A-241388D27D71}" srcOrd="0" destOrd="1" presId="urn:microsoft.com/office/officeart/2005/8/layout/hList1"/>
    <dgm:cxn modelId="{E4F4F791-4521-43CE-A145-C2D2213B537A}" type="presOf" srcId="{B3639031-CE84-43AE-828D-EF014BEEA254}" destId="{5923395E-D61B-493B-9739-2FFF71FCEEC3}" srcOrd="0" destOrd="1" presId="urn:microsoft.com/office/officeart/2005/8/layout/hList1"/>
    <dgm:cxn modelId="{20382263-E34A-4788-92A8-C6C4C1666404}" type="presOf" srcId="{AA4717A2-D20D-4BAE-810C-5551C96DADA3}" destId="{5923395E-D61B-493B-9739-2FFF71FCEEC3}" srcOrd="0" destOrd="5" presId="urn:microsoft.com/office/officeart/2005/8/layout/hList1"/>
    <dgm:cxn modelId="{1001C4B0-AADB-4311-8110-A7CECF5BC0F7}" srcId="{DE962765-D38A-4392-A40C-B9068D3F1793}" destId="{E9D1C3BB-C296-42FF-B1E7-9925C3637A39}" srcOrd="1" destOrd="0" parTransId="{003C0A13-0A69-434F-B551-897C12180782}" sibTransId="{FD8A003C-21DA-4F64-A96C-2BDCA4697834}"/>
    <dgm:cxn modelId="{2EB7EB3C-2F56-4BC2-8810-B1C20E530EC4}" type="presOf" srcId="{173A5460-3A22-42C4-BABD-5F786040EA85}" destId="{C9FDE054-B73D-41D3-9BC2-64F314A69B11}" srcOrd="0" destOrd="3" presId="urn:microsoft.com/office/officeart/2005/8/layout/hList1"/>
    <dgm:cxn modelId="{4ED934BA-217E-4D9E-BC81-E3B24D08256A}" srcId="{81927A68-9109-4422-8A69-4122A433A115}" destId="{AA4717A2-D20D-4BAE-810C-5551C96DADA3}" srcOrd="5" destOrd="0" parTransId="{4B36207A-23F6-435C-A531-F15EFF021932}" sibTransId="{2D91F72F-3160-429D-B1F2-B8EDDCA21629}"/>
    <dgm:cxn modelId="{00564557-0D17-4074-AC8D-8C7C7CE8EF04}" type="presOf" srcId="{AC34DE02-023A-4033-98A5-B9C51521C1B4}" destId="{C9BB8121-F9AB-4E8E-95B3-FFFC1B32D665}" srcOrd="0" destOrd="5" presId="urn:microsoft.com/office/officeart/2005/8/layout/hList1"/>
    <dgm:cxn modelId="{EA1C8BF6-95ED-43FA-8645-F46148DB3BA4}" srcId="{AD8BB697-03AE-8E48-8F05-0FE2EB43867D}" destId="{173A5460-3A22-42C4-BABD-5F786040EA85}" srcOrd="3" destOrd="0" parTransId="{74C5CFA0-98BD-4C2A-96DC-FC74FB21B4FA}" sibTransId="{47F17E9A-9AA4-4044-8C7C-4BBE0F71029F}"/>
    <dgm:cxn modelId="{39AF1856-AB22-497E-B2B8-EBB210153189}" srcId="{DE962765-D38A-4392-A40C-B9068D3F1793}" destId="{AC34DE02-023A-4033-98A5-B9C51521C1B4}" srcOrd="4" destOrd="0" parTransId="{4F052A56-C108-4B4F-BF24-4CC4A00EA535}" sibTransId="{BA244753-D978-4442-AD9C-BA910638C93C}"/>
    <dgm:cxn modelId="{08ACA21E-ADD4-4BBE-8CD2-924A22F0E2C1}" type="presOf" srcId="{F598F239-6D52-E74A-9194-D8839ED46B07}" destId="{227FFF26-B772-4F08-8987-9054F31A5BB1}" srcOrd="0" destOrd="0" presId="urn:microsoft.com/office/officeart/2005/8/layout/hList1"/>
    <dgm:cxn modelId="{16A2DB03-086E-40B3-AB4D-91A651C438DE}" type="presOf" srcId="{EA1ADC85-29C3-4937-9AB0-2155EB8420A9}" destId="{0CD0F95E-89AF-4DBA-9F5A-241388D27D71}" srcOrd="0" destOrd="5" presId="urn:microsoft.com/office/officeart/2005/8/layout/hList1"/>
    <dgm:cxn modelId="{3B55D540-0473-4DB8-B7B8-C6D848435CEE}" srcId="{81927A68-9109-4422-8A69-4122A433A115}" destId="{7E140D30-39F6-4AD4-8DE9-65C868A48E98}" srcOrd="0" destOrd="0" parTransId="{72492363-7C04-4A8D-87E1-43F2ADE7B95D}" sibTransId="{007EAEDD-048A-46A4-B99D-7EC5C9B6E25B}"/>
    <dgm:cxn modelId="{359F67F4-6CC3-40A4-95C5-3FFE3D631E73}" type="presOf" srcId="{96AE4EB2-14FB-4DCA-A67D-261D7104E50E}" destId="{0CD0F95E-89AF-4DBA-9F5A-241388D27D71}" srcOrd="0" destOrd="4" presId="urn:microsoft.com/office/officeart/2005/8/layout/hList1"/>
    <dgm:cxn modelId="{6CE49AE4-1448-4568-BAA3-B75DDB08313C}" srcId="{DE962765-D38A-4392-A40C-B9068D3F1793}" destId="{CDB98E4B-CFC4-441D-B9A9-6B4EC4182A35}" srcOrd="3" destOrd="0" parTransId="{0A03EC0F-0E9F-42E8-BB4F-8D4EB29D4FD9}" sibTransId="{CAF9119F-57B9-40F1-B4BC-EAEDC3EA7B3D}"/>
    <dgm:cxn modelId="{13A46E10-E51E-4E5D-81D6-2B128CEAC140}" srcId="{DE962765-D38A-4392-A40C-B9068D3F1793}" destId="{2F7A1670-FF36-4054-89BB-2C28FE3986D8}" srcOrd="5" destOrd="0" parTransId="{FB672AFD-6233-4B45-A5DB-DDC0484A3812}" sibTransId="{082E5710-D937-461F-B6B2-3355EFA1E3FC}"/>
    <dgm:cxn modelId="{10B8B701-CF8A-4872-B08F-7A975667E3BE}" type="presOf" srcId="{04C94CA8-C67C-46BB-B0E0-5E49029C3B24}" destId="{5923395E-D61B-493B-9739-2FFF71FCEEC3}" srcOrd="0" destOrd="3" presId="urn:microsoft.com/office/officeart/2005/8/layout/hList1"/>
    <dgm:cxn modelId="{3A69F3A9-2329-4574-B21A-1F766B505ABD}" type="presOf" srcId="{E9F18AAF-C3C6-4D22-9D2B-4E163413635C}" destId="{C9FDE054-B73D-41D3-9BC2-64F314A69B11}" srcOrd="0" destOrd="0" presId="urn:microsoft.com/office/officeart/2005/8/layout/hList1"/>
    <dgm:cxn modelId="{0527EA6F-1EAE-402F-99F6-A696A3284213}" type="presOf" srcId="{E3BB20DC-8E52-46B9-9D37-42CF9B63794C}" destId="{C9BB8121-F9AB-4E8E-95B3-FFFC1B32D665}" srcOrd="0" destOrd="3" presId="urn:microsoft.com/office/officeart/2005/8/layout/hList1"/>
    <dgm:cxn modelId="{E3CC5431-3E1D-4EBC-BA82-A80478EEC9AA}" srcId="{DE962765-D38A-4392-A40C-B9068D3F1793}" destId="{10475523-DDD1-47C0-B9C2-388CC43CB4E4}" srcOrd="0" destOrd="0" parTransId="{3550E3FA-490C-464A-8894-21EEA9101D31}" sibTransId="{0096D72C-6105-42D3-ABF2-56FC49C46314}"/>
    <dgm:cxn modelId="{C9A7B21A-8B76-43DC-8CD3-7567F072DADD}" type="presOf" srcId="{C00BAAB8-84B6-43DE-AFE3-AB5FED303616}" destId="{C9FDE054-B73D-41D3-9BC2-64F314A69B11}" srcOrd="0" destOrd="2" presId="urn:microsoft.com/office/officeart/2005/8/layout/hList1"/>
    <dgm:cxn modelId="{9B0B87C6-937D-445D-97C8-AEEA7676B512}" srcId="{F598F239-6D52-E74A-9194-D8839ED46B07}" destId="{7530A347-763E-42A2-B293-948FB0EFEE32}" srcOrd="1" destOrd="0" parTransId="{A21A8E54-116E-4D8D-BBFC-A542CC16E346}" sibTransId="{EADF3EA3-9146-4315-8739-E0C910C31D9F}"/>
    <dgm:cxn modelId="{5DEC0934-F939-464F-A914-2D21035C9BFB}" srcId="{AD8BB697-03AE-8E48-8F05-0FE2EB43867D}" destId="{E73816F7-B010-4BA2-ADFF-F983E9B790BB}" srcOrd="4" destOrd="0" parTransId="{2E01BD11-FB04-4056-B20A-0B27D75F8C58}" sibTransId="{154A13F2-EEF1-4931-9921-010A7DB8A864}"/>
    <dgm:cxn modelId="{8A038327-A130-43EF-BAE3-A93133D695FC}" type="presOf" srcId="{6D0CE52C-810F-4CCF-94EA-D9B9E9C9C0EF}" destId="{5923395E-D61B-493B-9739-2FFF71FCEEC3}" srcOrd="0" destOrd="4" presId="urn:microsoft.com/office/officeart/2005/8/layout/hList1"/>
    <dgm:cxn modelId="{6B6F6AC8-3E5F-45D7-A9CC-23431BCC9622}" type="presParOf" srcId="{427F9BB1-9E26-4678-B57F-FDE626E61719}" destId="{B37A04FB-A308-4344-927C-D5E801C74C03}" srcOrd="0" destOrd="0" presId="urn:microsoft.com/office/officeart/2005/8/layout/hList1"/>
    <dgm:cxn modelId="{BA972F62-E547-4AD5-9E7B-6926677A32A3}" type="presParOf" srcId="{B37A04FB-A308-4344-927C-D5E801C74C03}" destId="{E85940C7-171C-4AF3-98AD-A6ECF43E9F0C}" srcOrd="0" destOrd="0" presId="urn:microsoft.com/office/officeart/2005/8/layout/hList1"/>
    <dgm:cxn modelId="{A35AD693-31A7-4761-833F-246D1BB11DBF}" type="presParOf" srcId="{B37A04FB-A308-4344-927C-D5E801C74C03}" destId="{C9BB8121-F9AB-4E8E-95B3-FFFC1B32D665}" srcOrd="1" destOrd="0" presId="urn:microsoft.com/office/officeart/2005/8/layout/hList1"/>
    <dgm:cxn modelId="{4E50C623-1A35-4065-9BE8-A10FF0CB67B0}" type="presParOf" srcId="{427F9BB1-9E26-4678-B57F-FDE626E61719}" destId="{902FBF39-703E-44D5-B200-1AA585D53728}" srcOrd="1" destOrd="0" presId="urn:microsoft.com/office/officeart/2005/8/layout/hList1"/>
    <dgm:cxn modelId="{43943F9D-6B8B-4F34-8BEE-DF225F3F761E}" type="presParOf" srcId="{427F9BB1-9E26-4678-B57F-FDE626E61719}" destId="{59A2D793-31B9-4A6E-9752-4DD34B5965B7}" srcOrd="2" destOrd="0" presId="urn:microsoft.com/office/officeart/2005/8/layout/hList1"/>
    <dgm:cxn modelId="{3E2FFC04-B2F3-4793-8F0C-89522EA0C2F0}" type="presParOf" srcId="{59A2D793-31B9-4A6E-9752-4DD34B5965B7}" destId="{F20F0BEA-2456-4C3C-83AE-93770F725A43}" srcOrd="0" destOrd="0" presId="urn:microsoft.com/office/officeart/2005/8/layout/hList1"/>
    <dgm:cxn modelId="{7A186F4C-B679-4F99-B0A7-F900F9400C00}" type="presParOf" srcId="{59A2D793-31B9-4A6E-9752-4DD34B5965B7}" destId="{C9FDE054-B73D-41D3-9BC2-64F314A69B11}" srcOrd="1" destOrd="0" presId="urn:microsoft.com/office/officeart/2005/8/layout/hList1"/>
    <dgm:cxn modelId="{4471F9D3-440C-4B8E-8D15-542AEDD3544E}" type="presParOf" srcId="{427F9BB1-9E26-4678-B57F-FDE626E61719}" destId="{061EED9B-A859-4CD1-89DA-48F330CD3419}" srcOrd="3" destOrd="0" presId="urn:microsoft.com/office/officeart/2005/8/layout/hList1"/>
    <dgm:cxn modelId="{6C0B8712-69A8-4AE0-B867-E3A4B3191979}" type="presParOf" srcId="{427F9BB1-9E26-4678-B57F-FDE626E61719}" destId="{A3B9AE94-8C7D-4137-BD54-635C1ACA8028}" srcOrd="4" destOrd="0" presId="urn:microsoft.com/office/officeart/2005/8/layout/hList1"/>
    <dgm:cxn modelId="{9B0D50E3-E9A5-4860-869F-AFBD0ABFA4F3}" type="presParOf" srcId="{A3B9AE94-8C7D-4137-BD54-635C1ACA8028}" destId="{227FFF26-B772-4F08-8987-9054F31A5BB1}" srcOrd="0" destOrd="0" presId="urn:microsoft.com/office/officeart/2005/8/layout/hList1"/>
    <dgm:cxn modelId="{12BDC600-43DB-40AE-8A68-1A3DEBB6440D}" type="presParOf" srcId="{A3B9AE94-8C7D-4137-BD54-635C1ACA8028}" destId="{0CD0F95E-89AF-4DBA-9F5A-241388D27D71}" srcOrd="1" destOrd="0" presId="urn:microsoft.com/office/officeart/2005/8/layout/hList1"/>
    <dgm:cxn modelId="{386C6461-0D21-4EE4-AE5A-FF8CE0D64562}" type="presParOf" srcId="{427F9BB1-9E26-4678-B57F-FDE626E61719}" destId="{BD983E48-0A78-41E9-AB54-3473C4D01758}" srcOrd="5" destOrd="0" presId="urn:microsoft.com/office/officeart/2005/8/layout/hList1"/>
    <dgm:cxn modelId="{56211011-D21F-406D-9807-DE9CF2F250AE}" type="presParOf" srcId="{427F9BB1-9E26-4678-B57F-FDE626E61719}" destId="{31FD25A9-222B-400C-A4D7-E6374AA12B39}" srcOrd="6" destOrd="0" presId="urn:microsoft.com/office/officeart/2005/8/layout/hList1"/>
    <dgm:cxn modelId="{06FCD966-94EA-4F01-94A1-CD3757891B59}" type="presParOf" srcId="{31FD25A9-222B-400C-A4D7-E6374AA12B39}" destId="{6C7FE8E4-B2BD-4CD6-B074-E0A7A13BF854}" srcOrd="0" destOrd="0" presId="urn:microsoft.com/office/officeart/2005/8/layout/hList1"/>
    <dgm:cxn modelId="{33D12E43-7157-48AD-B22E-FF8127298130}" type="presParOf" srcId="{31FD25A9-222B-400C-A4D7-E6374AA12B39}" destId="{5923395E-D61B-493B-9739-2FFF71FCEEC3}"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2F9F76C-ED0D-40AB-BADC-073ACEFBDC34}" type="doc">
      <dgm:prSet loTypeId="urn:diagrams.loki3.com/TabbedArc+Icon" loCatId="relationship" qsTypeId="urn:microsoft.com/office/officeart/2005/8/quickstyle/simple1" qsCatId="simple" csTypeId="urn:microsoft.com/office/officeart/2005/8/colors/accent1_2" csCatId="accent1" phldr="1"/>
      <dgm:spPr/>
    </dgm:pt>
    <dgm:pt modelId="{45FC03F3-927C-455B-B25E-C17119B9C9A7}">
      <dgm:prSet phldrT="[Text]" custT="1"/>
      <dgm:spPr/>
      <dgm:t>
        <a:bodyPr/>
        <a:lstStyle/>
        <a:p>
          <a:r>
            <a:rPr lang="en-US" sz="1400" b="1" dirty="0" smtClean="0">
              <a:solidFill>
                <a:srgbClr val="000000"/>
              </a:solidFill>
              <a:latin typeface="Arial Narrow" panose="020B0606020202030204" pitchFamily="34" charset="0"/>
              <a:ea typeface="Batang"/>
              <a:cs typeface="Arial"/>
            </a:rPr>
            <a:t>Geographical Targeting</a:t>
          </a:r>
        </a:p>
        <a:p>
          <a:r>
            <a:rPr lang="en-US" sz="1400" dirty="0" smtClean="0">
              <a:solidFill>
                <a:srgbClr val="000000"/>
              </a:solidFill>
              <a:latin typeface="Arial Narrow" panose="020B0606020202030204" pitchFamily="34" charset="0"/>
              <a:ea typeface="Batang"/>
              <a:cs typeface="Arial"/>
            </a:rPr>
            <a:t> Focus on poor communities and those with high number of unemployed</a:t>
          </a:r>
          <a:endParaRPr lang="en-ZA" sz="1400" dirty="0">
            <a:latin typeface="Arial Narrow" panose="020B0606020202030204" pitchFamily="34" charset="0"/>
          </a:endParaRPr>
        </a:p>
      </dgm:t>
    </dgm:pt>
    <dgm:pt modelId="{EB0E9CDA-F4B3-413C-8C48-1D39623B0BCB}" type="parTrans" cxnId="{BA90F6AE-402A-4FC2-9FC6-2E0D02096338}">
      <dgm:prSet/>
      <dgm:spPr/>
      <dgm:t>
        <a:bodyPr/>
        <a:lstStyle/>
        <a:p>
          <a:endParaRPr lang="en-ZA"/>
        </a:p>
      </dgm:t>
    </dgm:pt>
    <dgm:pt modelId="{3AF58164-9424-475A-8894-1389D5A7D900}" type="sibTrans" cxnId="{BA90F6AE-402A-4FC2-9FC6-2E0D02096338}">
      <dgm:prSet/>
      <dgm:spPr/>
      <dgm:t>
        <a:bodyPr/>
        <a:lstStyle/>
        <a:p>
          <a:endParaRPr lang="en-ZA"/>
        </a:p>
      </dgm:t>
    </dgm:pt>
    <dgm:pt modelId="{46A711DF-B9D1-41BD-B865-A7940C480F73}">
      <dgm:prSet custT="1"/>
      <dgm:spPr/>
      <dgm:t>
        <a:bodyPr/>
        <a:lstStyle/>
        <a:p>
          <a:r>
            <a:rPr lang="en-US" sz="1400" b="1" dirty="0" smtClean="0">
              <a:solidFill>
                <a:srgbClr val="000000"/>
              </a:solidFill>
              <a:latin typeface="Arial Narrow" panose="020B0606020202030204" pitchFamily="34" charset="0"/>
              <a:ea typeface="Batang"/>
              <a:cs typeface="Arial"/>
            </a:rPr>
            <a:t>Self-Targeting</a:t>
          </a:r>
        </a:p>
        <a:p>
          <a:r>
            <a:rPr lang="en-US" sz="1400" b="1" dirty="0" smtClean="0">
              <a:solidFill>
                <a:srgbClr val="000000"/>
              </a:solidFill>
              <a:latin typeface="Arial Narrow" panose="020B0606020202030204" pitchFamily="34" charset="0"/>
              <a:ea typeface="Batang"/>
              <a:cs typeface="Arial"/>
            </a:rPr>
            <a:t> </a:t>
          </a:r>
          <a:r>
            <a:rPr lang="en-US" sz="1400" dirty="0" smtClean="0">
              <a:solidFill>
                <a:srgbClr val="000000"/>
              </a:solidFill>
              <a:latin typeface="Arial Narrow" panose="020B0606020202030204" pitchFamily="34" charset="0"/>
              <a:ea typeface="Batang"/>
              <a:cs typeface="Arial"/>
            </a:rPr>
            <a:t>Through the EPWP Minimum wage rate</a:t>
          </a:r>
        </a:p>
      </dgm:t>
    </dgm:pt>
    <dgm:pt modelId="{2FAB9F3E-8DA0-4207-BAB5-D44A52ED7CA5}" type="parTrans" cxnId="{11E15299-3ADA-4D72-8C29-68CE9DA3D4BF}">
      <dgm:prSet/>
      <dgm:spPr/>
      <dgm:t>
        <a:bodyPr/>
        <a:lstStyle/>
        <a:p>
          <a:endParaRPr lang="en-ZA"/>
        </a:p>
      </dgm:t>
    </dgm:pt>
    <dgm:pt modelId="{05711122-433F-441A-9E16-FB7CEC017EDB}" type="sibTrans" cxnId="{11E15299-3ADA-4D72-8C29-68CE9DA3D4BF}">
      <dgm:prSet/>
      <dgm:spPr/>
      <dgm:t>
        <a:bodyPr/>
        <a:lstStyle/>
        <a:p>
          <a:endParaRPr lang="en-ZA"/>
        </a:p>
      </dgm:t>
    </dgm:pt>
    <dgm:pt modelId="{4F7ABB4E-1127-4C78-9899-EE9FEA523ECB}">
      <dgm:prSet custT="1"/>
      <dgm:spPr/>
      <dgm:t>
        <a:bodyPr/>
        <a:lstStyle/>
        <a:p>
          <a:r>
            <a:rPr lang="en-US" sz="1400" b="1" dirty="0" smtClean="0">
              <a:solidFill>
                <a:srgbClr val="000000"/>
              </a:solidFill>
              <a:latin typeface="Arial Narrow" panose="020B0606020202030204" pitchFamily="34" charset="0"/>
              <a:ea typeface="Batang"/>
              <a:cs typeface="Arial"/>
            </a:rPr>
            <a:t>Community Targeting</a:t>
          </a:r>
        </a:p>
        <a:p>
          <a:r>
            <a:rPr lang="en-US" sz="1400" b="1" dirty="0" smtClean="0">
              <a:solidFill>
                <a:srgbClr val="000000"/>
              </a:solidFill>
              <a:latin typeface="Arial Narrow" panose="020B0606020202030204" pitchFamily="34" charset="0"/>
              <a:ea typeface="Batang"/>
              <a:cs typeface="Arial"/>
            </a:rPr>
            <a:t> </a:t>
          </a:r>
          <a:r>
            <a:rPr lang="en-US" sz="1400" dirty="0" smtClean="0">
              <a:solidFill>
                <a:srgbClr val="000000"/>
              </a:solidFill>
              <a:latin typeface="Arial Narrow" panose="020B0606020202030204" pitchFamily="34" charset="0"/>
              <a:ea typeface="Batang"/>
              <a:cs typeface="Arial"/>
            </a:rPr>
            <a:t>Community selects those most in need through based on transparent criteria and process</a:t>
          </a:r>
          <a:endParaRPr lang="en-ZA" sz="1400" dirty="0" smtClean="0">
            <a:solidFill>
              <a:srgbClr val="000000"/>
            </a:solidFill>
            <a:latin typeface="Arial Narrow" panose="020B0606020202030204" pitchFamily="34" charset="0"/>
            <a:ea typeface="Batang"/>
            <a:cs typeface="Times New Roman"/>
          </a:endParaRPr>
        </a:p>
      </dgm:t>
    </dgm:pt>
    <dgm:pt modelId="{BCEA64CE-ADD7-4F61-A4AC-F60ED25641E8}" type="sibTrans" cxnId="{005688D2-1C17-46FD-B4B6-185E41F59A10}">
      <dgm:prSet/>
      <dgm:spPr/>
      <dgm:t>
        <a:bodyPr/>
        <a:lstStyle/>
        <a:p>
          <a:endParaRPr lang="en-ZA"/>
        </a:p>
      </dgm:t>
    </dgm:pt>
    <dgm:pt modelId="{6A54E42C-2621-44B5-8FF4-0CCD63E4AD68}" type="parTrans" cxnId="{005688D2-1C17-46FD-B4B6-185E41F59A10}">
      <dgm:prSet/>
      <dgm:spPr/>
      <dgm:t>
        <a:bodyPr/>
        <a:lstStyle/>
        <a:p>
          <a:endParaRPr lang="en-ZA"/>
        </a:p>
      </dgm:t>
    </dgm:pt>
    <dgm:pt modelId="{386B3B9B-2008-4A2C-B8DF-CF1325AC3105}" type="pres">
      <dgm:prSet presAssocID="{42F9F76C-ED0D-40AB-BADC-073ACEFBDC34}" presName="Name0" presStyleCnt="0">
        <dgm:presLayoutVars>
          <dgm:dir/>
          <dgm:resizeHandles val="exact"/>
        </dgm:presLayoutVars>
      </dgm:prSet>
      <dgm:spPr/>
    </dgm:pt>
    <dgm:pt modelId="{49B69A3B-BDE6-47BE-AEA7-9EFD202DA55D}" type="pres">
      <dgm:prSet presAssocID="{45FC03F3-927C-455B-B25E-C17119B9C9A7}" presName="twoplus" presStyleLbl="node1" presStyleIdx="0" presStyleCnt="3">
        <dgm:presLayoutVars>
          <dgm:bulletEnabled val="1"/>
        </dgm:presLayoutVars>
      </dgm:prSet>
      <dgm:spPr/>
      <dgm:t>
        <a:bodyPr/>
        <a:lstStyle/>
        <a:p>
          <a:endParaRPr lang="en-ZA"/>
        </a:p>
      </dgm:t>
    </dgm:pt>
    <dgm:pt modelId="{9F88EB3E-2D1A-4CC4-836B-8EBBB5B26397}" type="pres">
      <dgm:prSet presAssocID="{46A711DF-B9D1-41BD-B865-A7940C480F73}" presName="twoplus" presStyleLbl="node1" presStyleIdx="1" presStyleCnt="3">
        <dgm:presLayoutVars>
          <dgm:bulletEnabled val="1"/>
        </dgm:presLayoutVars>
      </dgm:prSet>
      <dgm:spPr/>
      <dgm:t>
        <a:bodyPr/>
        <a:lstStyle/>
        <a:p>
          <a:endParaRPr lang="en-ZA"/>
        </a:p>
      </dgm:t>
    </dgm:pt>
    <dgm:pt modelId="{5BE0FAB2-F6A0-4142-9E27-DF0DD6AA9F0A}" type="pres">
      <dgm:prSet presAssocID="{4F7ABB4E-1127-4C78-9899-EE9FEA523ECB}" presName="twoplus" presStyleLbl="node1" presStyleIdx="2" presStyleCnt="3">
        <dgm:presLayoutVars>
          <dgm:bulletEnabled val="1"/>
        </dgm:presLayoutVars>
      </dgm:prSet>
      <dgm:spPr/>
      <dgm:t>
        <a:bodyPr/>
        <a:lstStyle/>
        <a:p>
          <a:endParaRPr lang="en-ZA"/>
        </a:p>
      </dgm:t>
    </dgm:pt>
  </dgm:ptLst>
  <dgm:cxnLst>
    <dgm:cxn modelId="{9F941466-F100-427D-BE0D-34ED7C3E0F2A}" type="presOf" srcId="{46A711DF-B9D1-41BD-B865-A7940C480F73}" destId="{9F88EB3E-2D1A-4CC4-836B-8EBBB5B26397}" srcOrd="0" destOrd="0" presId="urn:diagrams.loki3.com/TabbedArc+Icon"/>
    <dgm:cxn modelId="{BA90F6AE-402A-4FC2-9FC6-2E0D02096338}" srcId="{42F9F76C-ED0D-40AB-BADC-073ACEFBDC34}" destId="{45FC03F3-927C-455B-B25E-C17119B9C9A7}" srcOrd="0" destOrd="0" parTransId="{EB0E9CDA-F4B3-413C-8C48-1D39623B0BCB}" sibTransId="{3AF58164-9424-475A-8894-1389D5A7D900}"/>
    <dgm:cxn modelId="{60DF32A3-C195-4F62-A99A-43DC5274457A}" type="presOf" srcId="{45FC03F3-927C-455B-B25E-C17119B9C9A7}" destId="{49B69A3B-BDE6-47BE-AEA7-9EFD202DA55D}" srcOrd="0" destOrd="0" presId="urn:diagrams.loki3.com/TabbedArc+Icon"/>
    <dgm:cxn modelId="{005688D2-1C17-46FD-B4B6-185E41F59A10}" srcId="{42F9F76C-ED0D-40AB-BADC-073ACEFBDC34}" destId="{4F7ABB4E-1127-4C78-9899-EE9FEA523ECB}" srcOrd="2" destOrd="0" parTransId="{6A54E42C-2621-44B5-8FF4-0CCD63E4AD68}" sibTransId="{BCEA64CE-ADD7-4F61-A4AC-F60ED25641E8}"/>
    <dgm:cxn modelId="{11E15299-3ADA-4D72-8C29-68CE9DA3D4BF}" srcId="{42F9F76C-ED0D-40AB-BADC-073ACEFBDC34}" destId="{46A711DF-B9D1-41BD-B865-A7940C480F73}" srcOrd="1" destOrd="0" parTransId="{2FAB9F3E-8DA0-4207-BAB5-D44A52ED7CA5}" sibTransId="{05711122-433F-441A-9E16-FB7CEC017EDB}"/>
    <dgm:cxn modelId="{592B77D5-07CB-4477-80EE-10EF3B54B47C}" type="presOf" srcId="{4F7ABB4E-1127-4C78-9899-EE9FEA523ECB}" destId="{5BE0FAB2-F6A0-4142-9E27-DF0DD6AA9F0A}" srcOrd="0" destOrd="0" presId="urn:diagrams.loki3.com/TabbedArc+Icon"/>
    <dgm:cxn modelId="{B6104288-ECC9-43F2-B46F-F63E48B3D1C3}" type="presOf" srcId="{42F9F76C-ED0D-40AB-BADC-073ACEFBDC34}" destId="{386B3B9B-2008-4A2C-B8DF-CF1325AC3105}" srcOrd="0" destOrd="0" presId="urn:diagrams.loki3.com/TabbedArc+Icon"/>
    <dgm:cxn modelId="{2A11592C-5D3A-4285-B3BE-DC563388D7F3}" type="presParOf" srcId="{386B3B9B-2008-4A2C-B8DF-CF1325AC3105}" destId="{49B69A3B-BDE6-47BE-AEA7-9EFD202DA55D}" srcOrd="0" destOrd="0" presId="urn:diagrams.loki3.com/TabbedArc+Icon"/>
    <dgm:cxn modelId="{C0E43A11-27BF-42F6-B782-702054BF6B70}" type="presParOf" srcId="{386B3B9B-2008-4A2C-B8DF-CF1325AC3105}" destId="{9F88EB3E-2D1A-4CC4-836B-8EBBB5B26397}" srcOrd="1" destOrd="0" presId="urn:diagrams.loki3.com/TabbedArc+Icon"/>
    <dgm:cxn modelId="{359E6D62-0F05-40F0-9AB7-F4011EF8E3D8}" type="presParOf" srcId="{386B3B9B-2008-4A2C-B8DF-CF1325AC3105}" destId="{5BE0FAB2-F6A0-4142-9E27-DF0DD6AA9F0A}" srcOrd="2" destOrd="0" presId="urn:diagrams.loki3.com/TabbedArc+Icon"/>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10D5D5E-A974-4D74-A513-B5C40EA66085}" type="doc">
      <dgm:prSet loTypeId="urn:microsoft.com/office/officeart/2005/8/layout/hierarchy4" loCatId="hierarchy" qsTypeId="urn:microsoft.com/office/officeart/2005/8/quickstyle/3d1" qsCatId="3D" csTypeId="urn:microsoft.com/office/officeart/2005/8/colors/accent1_2" csCatId="accent1" phldr="1"/>
      <dgm:spPr/>
      <dgm:t>
        <a:bodyPr/>
        <a:lstStyle/>
        <a:p>
          <a:endParaRPr lang="en-ZA"/>
        </a:p>
      </dgm:t>
    </dgm:pt>
    <dgm:pt modelId="{C8B328F3-C1C7-4644-9E67-A76491B45801}">
      <dgm:prSet phldrT="[Text]" custT="1"/>
      <dgm:spPr/>
      <dgm:t>
        <a:bodyPr/>
        <a:lstStyle/>
        <a:p>
          <a:r>
            <a:rPr lang="en-US" sz="1400" b="1" dirty="0" smtClean="0">
              <a:solidFill>
                <a:schemeClr val="tx1"/>
              </a:solidFill>
              <a:latin typeface="Arial Narrow" panose="020B0606020202030204" pitchFamily="34" charset="0"/>
              <a:ea typeface="Times New Roman" panose="02020603050405020304" pitchFamily="18" charset="0"/>
            </a:rPr>
            <a:t>Department of Public Works </a:t>
          </a:r>
          <a:endParaRPr lang="en-ZA" sz="1400" b="1" dirty="0">
            <a:solidFill>
              <a:schemeClr val="tx1"/>
            </a:solidFill>
            <a:latin typeface="Arial Narrow" panose="020B0606020202030204" pitchFamily="34" charset="0"/>
          </a:endParaRPr>
        </a:p>
      </dgm:t>
    </dgm:pt>
    <dgm:pt modelId="{55CBC72C-CD10-45AA-95BD-8A477D2C4114}" type="parTrans" cxnId="{A741FB39-640B-4079-AB5B-6955CAC7A69C}">
      <dgm:prSet/>
      <dgm:spPr/>
      <dgm:t>
        <a:bodyPr/>
        <a:lstStyle/>
        <a:p>
          <a:endParaRPr lang="en-ZA"/>
        </a:p>
      </dgm:t>
    </dgm:pt>
    <dgm:pt modelId="{F99041A5-72E9-45E6-821F-666B95971905}" type="sibTrans" cxnId="{A741FB39-640B-4079-AB5B-6955CAC7A69C}">
      <dgm:prSet custT="1"/>
      <dgm:spPr/>
      <dgm:t>
        <a:bodyPr/>
        <a:lstStyle/>
        <a:p>
          <a:endParaRPr lang="en-ZA"/>
        </a:p>
      </dgm:t>
    </dgm:pt>
    <dgm:pt modelId="{788D55C0-18EE-4F09-9D6C-50ED702F358A}">
      <dgm:prSet phldrT="[Text]" custT="1"/>
      <dgm:spPr>
        <a:solidFill>
          <a:srgbClr val="92D050"/>
        </a:solidFill>
      </dgm:spPr>
      <dgm:t>
        <a:bodyPr/>
        <a:lstStyle/>
        <a:p>
          <a:r>
            <a:rPr lang="en-US" sz="1400" b="1" dirty="0" smtClean="0">
              <a:solidFill>
                <a:schemeClr val="tx1"/>
              </a:solidFill>
              <a:latin typeface="Arial Narrow" panose="020B0606020202030204" pitchFamily="34" charset="0"/>
              <a:ea typeface="Times New Roman" panose="02020603050405020304" pitchFamily="18" charset="0"/>
            </a:rPr>
            <a:t>Department of Environmental Affairs </a:t>
          </a:r>
          <a:endParaRPr lang="en-ZA" sz="1400" b="1" dirty="0">
            <a:solidFill>
              <a:schemeClr val="tx1"/>
            </a:solidFill>
            <a:latin typeface="Arial Narrow" panose="020B0606020202030204" pitchFamily="34" charset="0"/>
          </a:endParaRPr>
        </a:p>
      </dgm:t>
    </dgm:pt>
    <dgm:pt modelId="{0AE93FD4-BA75-4577-ACB1-951D8324593C}" type="parTrans" cxnId="{34BB98B8-D1DA-4DF1-9A9D-DE648F01841D}">
      <dgm:prSet/>
      <dgm:spPr/>
      <dgm:t>
        <a:bodyPr/>
        <a:lstStyle/>
        <a:p>
          <a:endParaRPr lang="en-ZA" sz="1400" b="1">
            <a:latin typeface="Arial Narrow" panose="020B0606020202030204" pitchFamily="34" charset="0"/>
          </a:endParaRPr>
        </a:p>
      </dgm:t>
    </dgm:pt>
    <dgm:pt modelId="{5FF0D151-B669-42C8-8C78-272EDA86A50E}" type="sibTrans" cxnId="{34BB98B8-D1DA-4DF1-9A9D-DE648F01841D}">
      <dgm:prSet custT="1"/>
      <dgm:spPr/>
      <dgm:t>
        <a:bodyPr/>
        <a:lstStyle/>
        <a:p>
          <a:endParaRPr lang="en-ZA"/>
        </a:p>
      </dgm:t>
    </dgm:pt>
    <dgm:pt modelId="{0FA6C1DE-CF9A-4FD3-A4A8-1B6E45D1B282}">
      <dgm:prSet custT="1"/>
      <dgm:spPr>
        <a:solidFill>
          <a:srgbClr val="FFFF00"/>
        </a:solidFill>
      </dgm:spPr>
      <dgm:t>
        <a:bodyPr/>
        <a:lstStyle/>
        <a:p>
          <a:r>
            <a:rPr lang="en-US" sz="1400" b="1" smtClean="0">
              <a:solidFill>
                <a:schemeClr val="tx1"/>
              </a:solidFill>
              <a:latin typeface="Arial Narrow" panose="020B0606020202030204" pitchFamily="34" charset="0"/>
              <a:ea typeface="Times New Roman" panose="02020603050405020304" pitchFamily="18" charset="0"/>
            </a:rPr>
            <a:t>Department of Social Development</a:t>
          </a:r>
          <a:endParaRPr lang="en-ZA" sz="1400" b="1" dirty="0">
            <a:solidFill>
              <a:schemeClr val="tx1"/>
            </a:solidFill>
            <a:latin typeface="Arial Narrow" panose="020B0606020202030204" pitchFamily="34" charset="0"/>
            <a:ea typeface="Times New Roman" panose="02020603050405020304" pitchFamily="18" charset="0"/>
          </a:endParaRPr>
        </a:p>
      </dgm:t>
    </dgm:pt>
    <dgm:pt modelId="{42A8D56B-BD9C-482A-BC4C-9A9BDC987FE1}" type="parTrans" cxnId="{742550A8-848A-4C41-A140-0B0AC547542C}">
      <dgm:prSet/>
      <dgm:spPr/>
      <dgm:t>
        <a:bodyPr/>
        <a:lstStyle/>
        <a:p>
          <a:endParaRPr lang="en-ZA" sz="1400" b="1">
            <a:latin typeface="Arial Narrow" panose="020B0606020202030204" pitchFamily="34" charset="0"/>
          </a:endParaRPr>
        </a:p>
      </dgm:t>
    </dgm:pt>
    <dgm:pt modelId="{79D900BE-F7D2-4438-A7BF-109EB320DC65}" type="sibTrans" cxnId="{742550A8-848A-4C41-A140-0B0AC547542C}">
      <dgm:prSet custT="1"/>
      <dgm:spPr/>
      <dgm:t>
        <a:bodyPr/>
        <a:lstStyle/>
        <a:p>
          <a:endParaRPr lang="en-ZA"/>
        </a:p>
      </dgm:t>
    </dgm:pt>
    <dgm:pt modelId="{9599F9C4-C211-4817-8FA7-472829AFCDE6}">
      <dgm:prSet custT="1"/>
      <dgm:spPr/>
      <dgm:t>
        <a:bodyPr/>
        <a:lstStyle/>
        <a:p>
          <a:r>
            <a:rPr lang="en-ZA" sz="1400" b="1" smtClean="0">
              <a:solidFill>
                <a:schemeClr val="tx1"/>
              </a:solidFill>
              <a:latin typeface="Arial Narrow" panose="020B0606020202030204" pitchFamily="34" charset="0"/>
            </a:rPr>
            <a:t>Provincial Departments</a:t>
          </a:r>
          <a:endParaRPr lang="en-ZA" sz="1400" b="1" dirty="0">
            <a:solidFill>
              <a:schemeClr val="tx1"/>
            </a:solidFill>
            <a:latin typeface="Arial Narrow" panose="020B0606020202030204" pitchFamily="34" charset="0"/>
          </a:endParaRPr>
        </a:p>
      </dgm:t>
    </dgm:pt>
    <dgm:pt modelId="{334C702D-54D8-4569-8BA8-1C089CE040C9}" type="parTrans" cxnId="{0C00C7EC-409B-404E-8212-4E3003C9736C}">
      <dgm:prSet/>
      <dgm:spPr/>
      <dgm:t>
        <a:bodyPr/>
        <a:lstStyle/>
        <a:p>
          <a:endParaRPr lang="en-ZA"/>
        </a:p>
      </dgm:t>
    </dgm:pt>
    <dgm:pt modelId="{56532EF0-171F-4931-BE72-3C86FB4A28EC}" type="sibTrans" cxnId="{0C00C7EC-409B-404E-8212-4E3003C9736C}">
      <dgm:prSet/>
      <dgm:spPr/>
      <dgm:t>
        <a:bodyPr/>
        <a:lstStyle/>
        <a:p>
          <a:endParaRPr lang="en-ZA"/>
        </a:p>
      </dgm:t>
    </dgm:pt>
    <dgm:pt modelId="{03F32600-F3DB-40E8-AE2C-A102D535B8D4}">
      <dgm:prSet custT="1"/>
      <dgm:spPr>
        <a:solidFill>
          <a:schemeClr val="accent2">
            <a:lumMod val="60000"/>
            <a:lumOff val="40000"/>
          </a:schemeClr>
        </a:solidFill>
      </dgm:spPr>
      <dgm:t>
        <a:bodyPr/>
        <a:lstStyle/>
        <a:p>
          <a:r>
            <a:rPr lang="en-ZA" sz="1400" b="1" smtClean="0">
              <a:solidFill>
                <a:schemeClr val="tx1"/>
              </a:solidFill>
              <a:latin typeface="Arial Narrow" panose="020B0606020202030204" pitchFamily="34" charset="0"/>
            </a:rPr>
            <a:t>Municipalities</a:t>
          </a:r>
          <a:endParaRPr lang="en-ZA" sz="1400" b="1" dirty="0">
            <a:solidFill>
              <a:schemeClr val="tx1"/>
            </a:solidFill>
            <a:latin typeface="Arial Narrow" panose="020B0606020202030204" pitchFamily="34" charset="0"/>
          </a:endParaRPr>
        </a:p>
      </dgm:t>
    </dgm:pt>
    <dgm:pt modelId="{02AC94B0-897B-43A4-B839-7B09B6A5E5B2}" type="parTrans" cxnId="{945DD39A-03F8-47A7-A755-0427389333E1}">
      <dgm:prSet/>
      <dgm:spPr/>
      <dgm:t>
        <a:bodyPr/>
        <a:lstStyle/>
        <a:p>
          <a:endParaRPr lang="en-ZA"/>
        </a:p>
      </dgm:t>
    </dgm:pt>
    <dgm:pt modelId="{634BC913-2D63-4097-87F9-2F7020664A45}" type="sibTrans" cxnId="{945DD39A-03F8-47A7-A755-0427389333E1}">
      <dgm:prSet/>
      <dgm:spPr/>
      <dgm:t>
        <a:bodyPr/>
        <a:lstStyle/>
        <a:p>
          <a:endParaRPr lang="en-ZA"/>
        </a:p>
      </dgm:t>
    </dgm:pt>
    <dgm:pt modelId="{EAF57517-20E8-4B5D-8BFC-AC5BFF541260}" type="pres">
      <dgm:prSet presAssocID="{910D5D5E-A974-4D74-A513-B5C40EA66085}" presName="Name0" presStyleCnt="0">
        <dgm:presLayoutVars>
          <dgm:chPref val="1"/>
          <dgm:dir/>
          <dgm:animOne val="branch"/>
          <dgm:animLvl val="lvl"/>
          <dgm:resizeHandles/>
        </dgm:presLayoutVars>
      </dgm:prSet>
      <dgm:spPr/>
      <dgm:t>
        <a:bodyPr/>
        <a:lstStyle/>
        <a:p>
          <a:endParaRPr lang="en-ZA"/>
        </a:p>
      </dgm:t>
    </dgm:pt>
    <dgm:pt modelId="{2BB6DBD0-E887-4A70-95F3-7A23D650C13A}" type="pres">
      <dgm:prSet presAssocID="{C8B328F3-C1C7-4644-9E67-A76491B45801}" presName="vertOne" presStyleCnt="0"/>
      <dgm:spPr/>
      <dgm:t>
        <a:bodyPr/>
        <a:lstStyle/>
        <a:p>
          <a:endParaRPr lang="en-ZA"/>
        </a:p>
      </dgm:t>
    </dgm:pt>
    <dgm:pt modelId="{D62CDB1A-3B35-46D7-A432-7F0C9450B565}" type="pres">
      <dgm:prSet presAssocID="{C8B328F3-C1C7-4644-9E67-A76491B45801}" presName="txOne" presStyleLbl="node0" presStyleIdx="0" presStyleCnt="1" custScaleY="80915" custLinFactNeighborX="-1904" custLinFactNeighborY="7332">
        <dgm:presLayoutVars>
          <dgm:chPref val="3"/>
        </dgm:presLayoutVars>
      </dgm:prSet>
      <dgm:spPr/>
      <dgm:t>
        <a:bodyPr/>
        <a:lstStyle/>
        <a:p>
          <a:endParaRPr lang="en-ZA"/>
        </a:p>
      </dgm:t>
    </dgm:pt>
    <dgm:pt modelId="{110C3087-F782-40C5-8DCD-04974BB59ADE}" type="pres">
      <dgm:prSet presAssocID="{C8B328F3-C1C7-4644-9E67-A76491B45801}" presName="parTransOne" presStyleCnt="0"/>
      <dgm:spPr/>
      <dgm:t>
        <a:bodyPr/>
        <a:lstStyle/>
        <a:p>
          <a:endParaRPr lang="en-ZA"/>
        </a:p>
      </dgm:t>
    </dgm:pt>
    <dgm:pt modelId="{643FCF34-DE06-4378-9640-CA358806E381}" type="pres">
      <dgm:prSet presAssocID="{C8B328F3-C1C7-4644-9E67-A76491B45801}" presName="horzOne" presStyleCnt="0"/>
      <dgm:spPr/>
      <dgm:t>
        <a:bodyPr/>
        <a:lstStyle/>
        <a:p>
          <a:endParaRPr lang="en-ZA"/>
        </a:p>
      </dgm:t>
    </dgm:pt>
    <dgm:pt modelId="{315F2195-760B-4D15-8971-BC9382596C82}" type="pres">
      <dgm:prSet presAssocID="{788D55C0-18EE-4F09-9D6C-50ED702F358A}" presName="vertTwo" presStyleCnt="0"/>
      <dgm:spPr/>
      <dgm:t>
        <a:bodyPr/>
        <a:lstStyle/>
        <a:p>
          <a:endParaRPr lang="en-ZA"/>
        </a:p>
      </dgm:t>
    </dgm:pt>
    <dgm:pt modelId="{2AFBBEE1-393E-4316-BE4E-A0CD9E44EE0E}" type="pres">
      <dgm:prSet presAssocID="{788D55C0-18EE-4F09-9D6C-50ED702F358A}" presName="txTwo" presStyleLbl="node2" presStyleIdx="0" presStyleCnt="4" custScaleY="82049" custLinFactNeighborX="-260" custLinFactNeighborY="-12187">
        <dgm:presLayoutVars>
          <dgm:chPref val="3"/>
        </dgm:presLayoutVars>
      </dgm:prSet>
      <dgm:spPr/>
      <dgm:t>
        <a:bodyPr/>
        <a:lstStyle/>
        <a:p>
          <a:endParaRPr lang="en-ZA"/>
        </a:p>
      </dgm:t>
    </dgm:pt>
    <dgm:pt modelId="{99B785C9-9DF3-4964-8585-F37E15312FAE}" type="pres">
      <dgm:prSet presAssocID="{788D55C0-18EE-4F09-9D6C-50ED702F358A}" presName="horzTwo" presStyleCnt="0"/>
      <dgm:spPr/>
      <dgm:t>
        <a:bodyPr/>
        <a:lstStyle/>
        <a:p>
          <a:endParaRPr lang="en-ZA"/>
        </a:p>
      </dgm:t>
    </dgm:pt>
    <dgm:pt modelId="{85D6EBC1-D6AE-4255-AC54-503EE215A07C}" type="pres">
      <dgm:prSet presAssocID="{5FF0D151-B669-42C8-8C78-272EDA86A50E}" presName="sibSpaceTwo" presStyleCnt="0"/>
      <dgm:spPr/>
      <dgm:t>
        <a:bodyPr/>
        <a:lstStyle/>
        <a:p>
          <a:endParaRPr lang="en-ZA"/>
        </a:p>
      </dgm:t>
    </dgm:pt>
    <dgm:pt modelId="{D227167D-A447-4D85-816E-688381AA9E68}" type="pres">
      <dgm:prSet presAssocID="{0FA6C1DE-CF9A-4FD3-A4A8-1B6E45D1B282}" presName="vertTwo" presStyleCnt="0"/>
      <dgm:spPr/>
      <dgm:t>
        <a:bodyPr/>
        <a:lstStyle/>
        <a:p>
          <a:endParaRPr lang="en-ZA"/>
        </a:p>
      </dgm:t>
    </dgm:pt>
    <dgm:pt modelId="{821E5146-4E83-49D7-B40F-32F542E12D6A}" type="pres">
      <dgm:prSet presAssocID="{0FA6C1DE-CF9A-4FD3-A4A8-1B6E45D1B282}" presName="txTwo" presStyleLbl="node2" presStyleIdx="1" presStyleCnt="4" custScaleY="80255" custLinFactNeighborX="705" custLinFactNeighborY="-11290">
        <dgm:presLayoutVars>
          <dgm:chPref val="3"/>
        </dgm:presLayoutVars>
      </dgm:prSet>
      <dgm:spPr/>
      <dgm:t>
        <a:bodyPr/>
        <a:lstStyle/>
        <a:p>
          <a:endParaRPr lang="en-ZA"/>
        </a:p>
      </dgm:t>
    </dgm:pt>
    <dgm:pt modelId="{49DA12BE-7A8D-4D9B-BB0C-ECCF53AC29E7}" type="pres">
      <dgm:prSet presAssocID="{0FA6C1DE-CF9A-4FD3-A4A8-1B6E45D1B282}" presName="horzTwo" presStyleCnt="0"/>
      <dgm:spPr/>
      <dgm:t>
        <a:bodyPr/>
        <a:lstStyle/>
        <a:p>
          <a:endParaRPr lang="en-ZA"/>
        </a:p>
      </dgm:t>
    </dgm:pt>
    <dgm:pt modelId="{AC996BF9-5FFA-4A8E-9CAA-38335124563B}" type="pres">
      <dgm:prSet presAssocID="{79D900BE-F7D2-4438-A7BF-109EB320DC65}" presName="sibSpaceTwo" presStyleCnt="0"/>
      <dgm:spPr/>
      <dgm:t>
        <a:bodyPr/>
        <a:lstStyle/>
        <a:p>
          <a:endParaRPr lang="en-ZA"/>
        </a:p>
      </dgm:t>
    </dgm:pt>
    <dgm:pt modelId="{06F9225D-0C18-4546-B5A2-F95C36BB8F23}" type="pres">
      <dgm:prSet presAssocID="{9599F9C4-C211-4817-8FA7-472829AFCDE6}" presName="vertTwo" presStyleCnt="0"/>
      <dgm:spPr/>
      <dgm:t>
        <a:bodyPr/>
        <a:lstStyle/>
        <a:p>
          <a:endParaRPr lang="en-ZA"/>
        </a:p>
      </dgm:t>
    </dgm:pt>
    <dgm:pt modelId="{362DF70F-F8F6-48E6-B4FC-72B740862BF3}" type="pres">
      <dgm:prSet presAssocID="{9599F9C4-C211-4817-8FA7-472829AFCDE6}" presName="txTwo" presStyleLbl="node2" presStyleIdx="2" presStyleCnt="4" custScaleY="77241" custLinFactNeighborX="-1733" custLinFactNeighborY="-9783">
        <dgm:presLayoutVars>
          <dgm:chPref val="3"/>
        </dgm:presLayoutVars>
      </dgm:prSet>
      <dgm:spPr/>
      <dgm:t>
        <a:bodyPr/>
        <a:lstStyle/>
        <a:p>
          <a:endParaRPr lang="en-ZA"/>
        </a:p>
      </dgm:t>
    </dgm:pt>
    <dgm:pt modelId="{EFAA9639-99C2-4A74-9CA6-99844BA59574}" type="pres">
      <dgm:prSet presAssocID="{9599F9C4-C211-4817-8FA7-472829AFCDE6}" presName="horzTwo" presStyleCnt="0"/>
      <dgm:spPr/>
      <dgm:t>
        <a:bodyPr/>
        <a:lstStyle/>
        <a:p>
          <a:endParaRPr lang="en-ZA"/>
        </a:p>
      </dgm:t>
    </dgm:pt>
    <dgm:pt modelId="{60CB176B-9E28-47BE-8E7A-18FAE50C6378}" type="pres">
      <dgm:prSet presAssocID="{56532EF0-171F-4931-BE72-3C86FB4A28EC}" presName="sibSpaceTwo" presStyleCnt="0"/>
      <dgm:spPr/>
      <dgm:t>
        <a:bodyPr/>
        <a:lstStyle/>
        <a:p>
          <a:endParaRPr lang="en-ZA"/>
        </a:p>
      </dgm:t>
    </dgm:pt>
    <dgm:pt modelId="{4FC14943-A29D-4485-99EC-E2CB0B079937}" type="pres">
      <dgm:prSet presAssocID="{03F32600-F3DB-40E8-AE2C-A102D535B8D4}" presName="vertTwo" presStyleCnt="0"/>
      <dgm:spPr/>
      <dgm:t>
        <a:bodyPr/>
        <a:lstStyle/>
        <a:p>
          <a:endParaRPr lang="en-ZA"/>
        </a:p>
      </dgm:t>
    </dgm:pt>
    <dgm:pt modelId="{A5B3BAA6-3A3F-40D6-B9FE-3AD74FDC6FAD}" type="pres">
      <dgm:prSet presAssocID="{03F32600-F3DB-40E8-AE2C-A102D535B8D4}" presName="txTwo" presStyleLbl="node2" presStyleIdx="3" presStyleCnt="4" custScaleY="74649" custLinFactNeighborX="630" custLinFactNeighborY="-8487">
        <dgm:presLayoutVars>
          <dgm:chPref val="3"/>
        </dgm:presLayoutVars>
      </dgm:prSet>
      <dgm:spPr/>
      <dgm:t>
        <a:bodyPr/>
        <a:lstStyle/>
        <a:p>
          <a:endParaRPr lang="en-ZA"/>
        </a:p>
      </dgm:t>
    </dgm:pt>
    <dgm:pt modelId="{C38D04AB-F816-4966-8A1A-AB80031D2C3A}" type="pres">
      <dgm:prSet presAssocID="{03F32600-F3DB-40E8-AE2C-A102D535B8D4}" presName="horzTwo" presStyleCnt="0"/>
      <dgm:spPr/>
      <dgm:t>
        <a:bodyPr/>
        <a:lstStyle/>
        <a:p>
          <a:endParaRPr lang="en-ZA"/>
        </a:p>
      </dgm:t>
    </dgm:pt>
  </dgm:ptLst>
  <dgm:cxnLst>
    <dgm:cxn modelId="{6B4DD442-1D92-4263-A233-763B5C09A297}" type="presOf" srcId="{788D55C0-18EE-4F09-9D6C-50ED702F358A}" destId="{2AFBBEE1-393E-4316-BE4E-A0CD9E44EE0E}" srcOrd="0" destOrd="0" presId="urn:microsoft.com/office/officeart/2005/8/layout/hierarchy4"/>
    <dgm:cxn modelId="{34BB98B8-D1DA-4DF1-9A9D-DE648F01841D}" srcId="{C8B328F3-C1C7-4644-9E67-A76491B45801}" destId="{788D55C0-18EE-4F09-9D6C-50ED702F358A}" srcOrd="0" destOrd="0" parTransId="{0AE93FD4-BA75-4577-ACB1-951D8324593C}" sibTransId="{5FF0D151-B669-42C8-8C78-272EDA86A50E}"/>
    <dgm:cxn modelId="{3AD302CF-6FCD-491B-9807-EAAB85C7A843}" type="presOf" srcId="{C8B328F3-C1C7-4644-9E67-A76491B45801}" destId="{D62CDB1A-3B35-46D7-A432-7F0C9450B565}" srcOrd="0" destOrd="0" presId="urn:microsoft.com/office/officeart/2005/8/layout/hierarchy4"/>
    <dgm:cxn modelId="{240422DA-4AC4-4A52-82D4-D476BF66542F}" type="presOf" srcId="{9599F9C4-C211-4817-8FA7-472829AFCDE6}" destId="{362DF70F-F8F6-48E6-B4FC-72B740862BF3}" srcOrd="0" destOrd="0" presId="urn:microsoft.com/office/officeart/2005/8/layout/hierarchy4"/>
    <dgm:cxn modelId="{00D49B58-D7CD-4DAD-A4D2-4E05C86A1581}" type="presOf" srcId="{03F32600-F3DB-40E8-AE2C-A102D535B8D4}" destId="{A5B3BAA6-3A3F-40D6-B9FE-3AD74FDC6FAD}" srcOrd="0" destOrd="0" presId="urn:microsoft.com/office/officeart/2005/8/layout/hierarchy4"/>
    <dgm:cxn modelId="{37758F12-ECCC-49FC-A2F9-B753D96FB5F9}" type="presOf" srcId="{0FA6C1DE-CF9A-4FD3-A4A8-1B6E45D1B282}" destId="{821E5146-4E83-49D7-B40F-32F542E12D6A}" srcOrd="0" destOrd="0" presId="urn:microsoft.com/office/officeart/2005/8/layout/hierarchy4"/>
    <dgm:cxn modelId="{945DD39A-03F8-47A7-A755-0427389333E1}" srcId="{C8B328F3-C1C7-4644-9E67-A76491B45801}" destId="{03F32600-F3DB-40E8-AE2C-A102D535B8D4}" srcOrd="3" destOrd="0" parTransId="{02AC94B0-897B-43A4-B839-7B09B6A5E5B2}" sibTransId="{634BC913-2D63-4097-87F9-2F7020664A45}"/>
    <dgm:cxn modelId="{742550A8-848A-4C41-A140-0B0AC547542C}" srcId="{C8B328F3-C1C7-4644-9E67-A76491B45801}" destId="{0FA6C1DE-CF9A-4FD3-A4A8-1B6E45D1B282}" srcOrd="1" destOrd="0" parTransId="{42A8D56B-BD9C-482A-BC4C-9A9BDC987FE1}" sibTransId="{79D900BE-F7D2-4438-A7BF-109EB320DC65}"/>
    <dgm:cxn modelId="{0C00C7EC-409B-404E-8212-4E3003C9736C}" srcId="{C8B328F3-C1C7-4644-9E67-A76491B45801}" destId="{9599F9C4-C211-4817-8FA7-472829AFCDE6}" srcOrd="2" destOrd="0" parTransId="{334C702D-54D8-4569-8BA8-1C089CE040C9}" sibTransId="{56532EF0-171F-4931-BE72-3C86FB4A28EC}"/>
    <dgm:cxn modelId="{A741FB39-640B-4079-AB5B-6955CAC7A69C}" srcId="{910D5D5E-A974-4D74-A513-B5C40EA66085}" destId="{C8B328F3-C1C7-4644-9E67-A76491B45801}" srcOrd="0" destOrd="0" parTransId="{55CBC72C-CD10-45AA-95BD-8A477D2C4114}" sibTransId="{F99041A5-72E9-45E6-821F-666B95971905}"/>
    <dgm:cxn modelId="{05D70988-54E8-4270-8D59-ACB8C9248C7A}" type="presOf" srcId="{910D5D5E-A974-4D74-A513-B5C40EA66085}" destId="{EAF57517-20E8-4B5D-8BFC-AC5BFF541260}" srcOrd="0" destOrd="0" presId="urn:microsoft.com/office/officeart/2005/8/layout/hierarchy4"/>
    <dgm:cxn modelId="{61C1E607-6EEA-4482-899D-A16EE369490D}" type="presParOf" srcId="{EAF57517-20E8-4B5D-8BFC-AC5BFF541260}" destId="{2BB6DBD0-E887-4A70-95F3-7A23D650C13A}" srcOrd="0" destOrd="0" presId="urn:microsoft.com/office/officeart/2005/8/layout/hierarchy4"/>
    <dgm:cxn modelId="{28EB6FD5-3B9B-4A42-8773-14EABDC3A6BD}" type="presParOf" srcId="{2BB6DBD0-E887-4A70-95F3-7A23D650C13A}" destId="{D62CDB1A-3B35-46D7-A432-7F0C9450B565}" srcOrd="0" destOrd="0" presId="urn:microsoft.com/office/officeart/2005/8/layout/hierarchy4"/>
    <dgm:cxn modelId="{F3D1C98B-E0C3-42BE-AA5F-C9277C373B4F}" type="presParOf" srcId="{2BB6DBD0-E887-4A70-95F3-7A23D650C13A}" destId="{110C3087-F782-40C5-8DCD-04974BB59ADE}" srcOrd="1" destOrd="0" presId="urn:microsoft.com/office/officeart/2005/8/layout/hierarchy4"/>
    <dgm:cxn modelId="{BFE762E7-FBF1-4D6E-A414-B101A6D1139A}" type="presParOf" srcId="{2BB6DBD0-E887-4A70-95F3-7A23D650C13A}" destId="{643FCF34-DE06-4378-9640-CA358806E381}" srcOrd="2" destOrd="0" presId="urn:microsoft.com/office/officeart/2005/8/layout/hierarchy4"/>
    <dgm:cxn modelId="{950A1AB8-F00D-4F6F-B4FF-6FA6BE5E3550}" type="presParOf" srcId="{643FCF34-DE06-4378-9640-CA358806E381}" destId="{315F2195-760B-4D15-8971-BC9382596C82}" srcOrd="0" destOrd="0" presId="urn:microsoft.com/office/officeart/2005/8/layout/hierarchy4"/>
    <dgm:cxn modelId="{030510B2-3FC7-40CA-9526-7DD4B2E09EA3}" type="presParOf" srcId="{315F2195-760B-4D15-8971-BC9382596C82}" destId="{2AFBBEE1-393E-4316-BE4E-A0CD9E44EE0E}" srcOrd="0" destOrd="0" presId="urn:microsoft.com/office/officeart/2005/8/layout/hierarchy4"/>
    <dgm:cxn modelId="{21190F39-BB37-445E-AD8F-67C7406AF6CC}" type="presParOf" srcId="{315F2195-760B-4D15-8971-BC9382596C82}" destId="{99B785C9-9DF3-4964-8585-F37E15312FAE}" srcOrd="1" destOrd="0" presId="urn:microsoft.com/office/officeart/2005/8/layout/hierarchy4"/>
    <dgm:cxn modelId="{93C2604E-72CE-4D09-BD32-222ADAF63B38}" type="presParOf" srcId="{643FCF34-DE06-4378-9640-CA358806E381}" destId="{85D6EBC1-D6AE-4255-AC54-503EE215A07C}" srcOrd="1" destOrd="0" presId="urn:microsoft.com/office/officeart/2005/8/layout/hierarchy4"/>
    <dgm:cxn modelId="{5A762E56-AFF3-4424-B5A8-53FE667C6B02}" type="presParOf" srcId="{643FCF34-DE06-4378-9640-CA358806E381}" destId="{D227167D-A447-4D85-816E-688381AA9E68}" srcOrd="2" destOrd="0" presId="urn:microsoft.com/office/officeart/2005/8/layout/hierarchy4"/>
    <dgm:cxn modelId="{BE92A97F-1C63-42A6-9E31-01A3CEE0CC93}" type="presParOf" srcId="{D227167D-A447-4D85-816E-688381AA9E68}" destId="{821E5146-4E83-49D7-B40F-32F542E12D6A}" srcOrd="0" destOrd="0" presId="urn:microsoft.com/office/officeart/2005/8/layout/hierarchy4"/>
    <dgm:cxn modelId="{9BFFC7A2-84C7-4270-BB1F-732CA3D2B47A}" type="presParOf" srcId="{D227167D-A447-4D85-816E-688381AA9E68}" destId="{49DA12BE-7A8D-4D9B-BB0C-ECCF53AC29E7}" srcOrd="1" destOrd="0" presId="urn:microsoft.com/office/officeart/2005/8/layout/hierarchy4"/>
    <dgm:cxn modelId="{DA198CF0-4528-4A8E-84E4-E276E93383F6}" type="presParOf" srcId="{643FCF34-DE06-4378-9640-CA358806E381}" destId="{AC996BF9-5FFA-4A8E-9CAA-38335124563B}" srcOrd="3" destOrd="0" presId="urn:microsoft.com/office/officeart/2005/8/layout/hierarchy4"/>
    <dgm:cxn modelId="{49188D1F-203B-4351-BAEA-FB52F7D18DCE}" type="presParOf" srcId="{643FCF34-DE06-4378-9640-CA358806E381}" destId="{06F9225D-0C18-4546-B5A2-F95C36BB8F23}" srcOrd="4" destOrd="0" presId="urn:microsoft.com/office/officeart/2005/8/layout/hierarchy4"/>
    <dgm:cxn modelId="{E65081AA-4A93-4FB1-9E9F-521C6B8B12EC}" type="presParOf" srcId="{06F9225D-0C18-4546-B5A2-F95C36BB8F23}" destId="{362DF70F-F8F6-48E6-B4FC-72B740862BF3}" srcOrd="0" destOrd="0" presId="urn:microsoft.com/office/officeart/2005/8/layout/hierarchy4"/>
    <dgm:cxn modelId="{146CD17E-C04D-4FA6-BF4B-6B6EF241314D}" type="presParOf" srcId="{06F9225D-0C18-4546-B5A2-F95C36BB8F23}" destId="{EFAA9639-99C2-4A74-9CA6-99844BA59574}" srcOrd="1" destOrd="0" presId="urn:microsoft.com/office/officeart/2005/8/layout/hierarchy4"/>
    <dgm:cxn modelId="{5067CDA3-F989-4761-BD61-07433E775DC0}" type="presParOf" srcId="{643FCF34-DE06-4378-9640-CA358806E381}" destId="{60CB176B-9E28-47BE-8E7A-18FAE50C6378}" srcOrd="5" destOrd="0" presId="urn:microsoft.com/office/officeart/2005/8/layout/hierarchy4"/>
    <dgm:cxn modelId="{B5515D6D-AB42-430B-A93E-DF819D9329F0}" type="presParOf" srcId="{643FCF34-DE06-4378-9640-CA358806E381}" destId="{4FC14943-A29D-4485-99EC-E2CB0B079937}" srcOrd="6" destOrd="0" presId="urn:microsoft.com/office/officeart/2005/8/layout/hierarchy4"/>
    <dgm:cxn modelId="{7540C37B-C1CD-4604-B257-9204EB39676E}" type="presParOf" srcId="{4FC14943-A29D-4485-99EC-E2CB0B079937}" destId="{A5B3BAA6-3A3F-40D6-B9FE-3AD74FDC6FAD}" srcOrd="0" destOrd="0" presId="urn:microsoft.com/office/officeart/2005/8/layout/hierarchy4"/>
    <dgm:cxn modelId="{3AB59FE6-D1D4-4CFB-A18C-80A4A7525A2F}" type="presParOf" srcId="{4FC14943-A29D-4485-99EC-E2CB0B079937}" destId="{C38D04AB-F816-4966-8A1A-AB80031D2C3A}" srcOrd="1" destOrd="0" presId="urn:microsoft.com/office/officeart/2005/8/layout/hierarchy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D6202DF-0F99-41D3-891C-011A018A05C7}" type="doc">
      <dgm:prSet loTypeId="urn:microsoft.com/office/officeart/2008/layout/IncreasingCircleProcess" loCatId="list" qsTypeId="urn:microsoft.com/office/officeart/2005/8/quickstyle/simple1" qsCatId="simple" csTypeId="urn:microsoft.com/office/officeart/2005/8/colors/accent1_2" csCatId="accent1" phldr="1"/>
      <dgm:spPr/>
      <dgm:t>
        <a:bodyPr/>
        <a:lstStyle/>
        <a:p>
          <a:endParaRPr lang="en-ZA"/>
        </a:p>
      </dgm:t>
    </dgm:pt>
    <dgm:pt modelId="{01895788-0F17-449F-8FAE-30AEA569DB11}">
      <dgm:prSet phldrT="[Text]"/>
      <dgm:spPr/>
      <dgm:t>
        <a:bodyPr/>
        <a:lstStyle/>
        <a:p>
          <a:r>
            <a:rPr lang="en-ZA" b="1" dirty="0" smtClean="0">
              <a:latin typeface="Arial Narrow" panose="020B0606020202030204" pitchFamily="34" charset="0"/>
            </a:rPr>
            <a:t>Training</a:t>
          </a:r>
          <a:endParaRPr lang="en-ZA" b="1" dirty="0">
            <a:latin typeface="Arial Narrow" panose="020B0606020202030204" pitchFamily="34" charset="0"/>
          </a:endParaRPr>
        </a:p>
      </dgm:t>
    </dgm:pt>
    <dgm:pt modelId="{F4BCE858-A826-4420-8DE1-D76CEF844BC7}" type="parTrans" cxnId="{35D38FB5-AAC6-44AC-B0DE-ABEF3D520408}">
      <dgm:prSet/>
      <dgm:spPr/>
      <dgm:t>
        <a:bodyPr/>
        <a:lstStyle/>
        <a:p>
          <a:endParaRPr lang="en-ZA"/>
        </a:p>
      </dgm:t>
    </dgm:pt>
    <dgm:pt modelId="{FEFBB796-B7A5-45FD-9A8A-52412422B831}" type="sibTrans" cxnId="{35D38FB5-AAC6-44AC-B0DE-ABEF3D520408}">
      <dgm:prSet/>
      <dgm:spPr/>
      <dgm:t>
        <a:bodyPr/>
        <a:lstStyle/>
        <a:p>
          <a:endParaRPr lang="en-ZA"/>
        </a:p>
      </dgm:t>
    </dgm:pt>
    <dgm:pt modelId="{BA0F56F5-0C67-43BB-A5CB-776BDBB274B8}">
      <dgm:prSet phldrT="[Text]" custT="1"/>
      <dgm:spPr/>
      <dgm:t>
        <a:bodyPr/>
        <a:lstStyle/>
        <a:p>
          <a:pPr algn="just"/>
          <a:r>
            <a:rPr lang="en-ZA" sz="1200" b="1" i="0" dirty="0" smtClean="0">
              <a:latin typeface="Arial Narrow" panose="020B0606020202030204" pitchFamily="34" charset="0"/>
            </a:rPr>
            <a:t>For training it is recommended therefore that a training strategy is developed for EPWP Phase 4, which will seek to ensure that the scarce training resources by the NSF are used to have as much impact as possible. </a:t>
          </a:r>
          <a:endParaRPr lang="en-ZA" sz="1200" b="1" i="0" dirty="0">
            <a:latin typeface="Arial Narrow" panose="020B0606020202030204" pitchFamily="34" charset="0"/>
          </a:endParaRPr>
        </a:p>
      </dgm:t>
    </dgm:pt>
    <dgm:pt modelId="{40F7A922-B646-4D8D-84E6-370E4046E5E2}" type="parTrans" cxnId="{1E8D2468-B206-4CC8-8B99-50A30D0770D5}">
      <dgm:prSet/>
      <dgm:spPr/>
      <dgm:t>
        <a:bodyPr/>
        <a:lstStyle/>
        <a:p>
          <a:endParaRPr lang="en-ZA"/>
        </a:p>
      </dgm:t>
    </dgm:pt>
    <dgm:pt modelId="{067BD859-D70B-4C94-9A89-BD5D54AEB694}" type="sibTrans" cxnId="{1E8D2468-B206-4CC8-8B99-50A30D0770D5}">
      <dgm:prSet/>
      <dgm:spPr/>
      <dgm:t>
        <a:bodyPr/>
        <a:lstStyle/>
        <a:p>
          <a:endParaRPr lang="en-ZA"/>
        </a:p>
      </dgm:t>
    </dgm:pt>
    <dgm:pt modelId="{91F5835A-D2E4-4F38-97B9-E99A33B81BC4}">
      <dgm:prSet phldrT="[Text]"/>
      <dgm:spPr/>
      <dgm:t>
        <a:bodyPr/>
        <a:lstStyle/>
        <a:p>
          <a:r>
            <a:rPr lang="en-ZA" b="1" dirty="0" smtClean="0">
              <a:latin typeface="Arial Narrow" panose="020B0606020202030204" pitchFamily="34" charset="0"/>
            </a:rPr>
            <a:t>Enterprise</a:t>
          </a:r>
          <a:endParaRPr lang="en-ZA" b="1" dirty="0">
            <a:latin typeface="Arial Narrow" panose="020B0606020202030204" pitchFamily="34" charset="0"/>
          </a:endParaRPr>
        </a:p>
      </dgm:t>
    </dgm:pt>
    <dgm:pt modelId="{89BDF4D8-FF10-40C8-ABA1-695DA1D2DD47}" type="parTrans" cxnId="{9D28A028-17BC-41C5-83E6-FAFA549054A6}">
      <dgm:prSet/>
      <dgm:spPr/>
      <dgm:t>
        <a:bodyPr/>
        <a:lstStyle/>
        <a:p>
          <a:endParaRPr lang="en-ZA"/>
        </a:p>
      </dgm:t>
    </dgm:pt>
    <dgm:pt modelId="{27AC0738-CAA8-4479-847E-3B7CA66708AD}" type="sibTrans" cxnId="{9D28A028-17BC-41C5-83E6-FAFA549054A6}">
      <dgm:prSet/>
      <dgm:spPr/>
      <dgm:t>
        <a:bodyPr/>
        <a:lstStyle/>
        <a:p>
          <a:endParaRPr lang="en-ZA"/>
        </a:p>
      </dgm:t>
    </dgm:pt>
    <dgm:pt modelId="{3FF95752-B015-433B-8B24-D0A728EF626F}">
      <dgm:prSet phldrT="[Text]" custT="1"/>
      <dgm:spPr/>
      <dgm:t>
        <a:bodyPr/>
        <a:lstStyle/>
        <a:p>
          <a:pPr algn="just"/>
          <a:r>
            <a:rPr lang="en-ZA" sz="1200" b="0" i="1" dirty="0" smtClean="0">
              <a:latin typeface="Arial Narrow" panose="020B0606020202030204" pitchFamily="34" charset="0"/>
            </a:rPr>
            <a:t>1. Sectors to design enterprise development initiatives and scale-up efforts.</a:t>
          </a:r>
        </a:p>
        <a:p>
          <a:pPr algn="just"/>
          <a:r>
            <a:rPr lang="en-ZA" sz="1200" b="0" i="1" dirty="0" smtClean="0">
              <a:latin typeface="Arial Narrow" panose="020B0606020202030204" pitchFamily="34" charset="0"/>
            </a:rPr>
            <a:t>2. Enterprise development partnerships be expanded through sectors and provinces, with DPW providing the strategy for enterprise development.</a:t>
          </a:r>
          <a:endParaRPr lang="en-ZA" sz="1200" b="0" i="1" dirty="0">
            <a:latin typeface="Arial Narrow" panose="020B0606020202030204" pitchFamily="34" charset="0"/>
          </a:endParaRPr>
        </a:p>
      </dgm:t>
    </dgm:pt>
    <dgm:pt modelId="{F532A78B-2467-4081-AC6C-BD03E7674EFB}" type="sibTrans" cxnId="{03BDCC83-B8FD-48CB-81EC-1722218D7D08}">
      <dgm:prSet/>
      <dgm:spPr/>
      <dgm:t>
        <a:bodyPr/>
        <a:lstStyle/>
        <a:p>
          <a:endParaRPr lang="en-ZA"/>
        </a:p>
      </dgm:t>
    </dgm:pt>
    <dgm:pt modelId="{DD4454AA-4331-4C68-9268-B13254F6EDD7}" type="parTrans" cxnId="{03BDCC83-B8FD-48CB-81EC-1722218D7D08}">
      <dgm:prSet/>
      <dgm:spPr/>
      <dgm:t>
        <a:bodyPr/>
        <a:lstStyle/>
        <a:p>
          <a:endParaRPr lang="en-ZA"/>
        </a:p>
      </dgm:t>
    </dgm:pt>
    <dgm:pt modelId="{6C99AB6B-D9EB-4E2E-ADE0-FF4BB712A2D8}">
      <dgm:prSet phldrT="[Text]" custT="1"/>
      <dgm:spPr/>
      <dgm:t>
        <a:bodyPr/>
        <a:lstStyle/>
        <a:p>
          <a:pPr algn="just"/>
          <a:r>
            <a:rPr lang="en-ZA" sz="1200" b="1" i="0" dirty="0" smtClean="0">
              <a:latin typeface="Arial Narrow" panose="020B0606020202030204" pitchFamily="34" charset="0"/>
            </a:rPr>
            <a:t>For enterprise development supported by DPW it is also recommended that a clearer enterprise development strategy is developed to lay out the purpose of enterprise development in the EPWP and how it will support the overall objectives of the EPWP.</a:t>
          </a:r>
          <a:endParaRPr lang="en-ZA" sz="1200" b="1" i="0" dirty="0">
            <a:latin typeface="Arial Narrow" panose="020B0606020202030204" pitchFamily="34" charset="0"/>
          </a:endParaRPr>
        </a:p>
      </dgm:t>
    </dgm:pt>
    <dgm:pt modelId="{BB2F211F-CB98-4B1A-A74A-95D0E87A4FE4}" type="sibTrans" cxnId="{47A69F02-D2C1-4877-A55A-C6F7FC9E88B8}">
      <dgm:prSet/>
      <dgm:spPr/>
      <dgm:t>
        <a:bodyPr/>
        <a:lstStyle/>
        <a:p>
          <a:endParaRPr lang="en-ZA"/>
        </a:p>
      </dgm:t>
    </dgm:pt>
    <dgm:pt modelId="{496E9A9E-5314-4E6E-A0E9-B7D6FAAAAA0E}" type="parTrans" cxnId="{47A69F02-D2C1-4877-A55A-C6F7FC9E88B8}">
      <dgm:prSet/>
      <dgm:spPr/>
      <dgm:t>
        <a:bodyPr/>
        <a:lstStyle/>
        <a:p>
          <a:endParaRPr lang="en-ZA"/>
        </a:p>
      </dgm:t>
    </dgm:pt>
    <dgm:pt modelId="{A86FA8F7-6D64-462B-8256-F671C8BFA58B}">
      <dgm:prSet custT="1"/>
      <dgm:spPr/>
      <dgm:t>
        <a:bodyPr/>
        <a:lstStyle/>
        <a:p>
          <a:pPr algn="just"/>
          <a:r>
            <a:rPr lang="en-ZA" sz="1200" b="0" i="1" dirty="0" smtClean="0">
              <a:latin typeface="Arial Narrow" panose="020B0606020202030204" pitchFamily="34" charset="0"/>
            </a:rPr>
            <a:t>2. Enterprise development successes depend on further funding by sector departments and the linkages with Departmental support and market opportunities.</a:t>
          </a:r>
          <a:endParaRPr lang="en-ZA" sz="1200" b="0" i="1" dirty="0">
            <a:latin typeface="Arial Narrow" panose="020B0606020202030204" pitchFamily="34" charset="0"/>
          </a:endParaRPr>
        </a:p>
      </dgm:t>
    </dgm:pt>
    <dgm:pt modelId="{A1428475-69D9-4BCC-A864-C035F631F98A}" type="parTrans" cxnId="{C768154D-010E-4EC5-8FF6-DD2440187CF9}">
      <dgm:prSet/>
      <dgm:spPr/>
      <dgm:t>
        <a:bodyPr/>
        <a:lstStyle/>
        <a:p>
          <a:endParaRPr lang="en-ZA"/>
        </a:p>
      </dgm:t>
    </dgm:pt>
    <dgm:pt modelId="{2D824571-C1E7-4674-86FE-763E29F82628}" type="sibTrans" cxnId="{C768154D-010E-4EC5-8FF6-DD2440187CF9}">
      <dgm:prSet/>
      <dgm:spPr/>
      <dgm:t>
        <a:bodyPr/>
        <a:lstStyle/>
        <a:p>
          <a:endParaRPr lang="en-ZA"/>
        </a:p>
      </dgm:t>
    </dgm:pt>
    <dgm:pt modelId="{38D8F008-9039-4084-AE2B-2745C027F4F0}">
      <dgm:prSet custT="1"/>
      <dgm:spPr/>
      <dgm:t>
        <a:bodyPr/>
        <a:lstStyle/>
        <a:p>
          <a:pPr algn="just"/>
          <a:r>
            <a:rPr lang="en-ZA" sz="1200" b="0" i="1" dirty="0" smtClean="0">
              <a:latin typeface="Arial Narrow" panose="020B0606020202030204" pitchFamily="34" charset="0"/>
            </a:rPr>
            <a:t>2. Sectors in their plains should make commitments on how they will increase training initiatives using own funded training. </a:t>
          </a:r>
          <a:endParaRPr lang="en-ZA" sz="1200" b="0" i="1" dirty="0">
            <a:latin typeface="Arial Narrow" panose="020B0606020202030204" pitchFamily="34" charset="0"/>
          </a:endParaRPr>
        </a:p>
      </dgm:t>
    </dgm:pt>
    <dgm:pt modelId="{CD2B4830-BAE4-4750-95D2-08C1F13BA41D}" type="parTrans" cxnId="{C487FF8F-74BF-4AEC-9B97-47D68C963145}">
      <dgm:prSet/>
      <dgm:spPr/>
      <dgm:t>
        <a:bodyPr/>
        <a:lstStyle/>
        <a:p>
          <a:endParaRPr lang="en-ZA"/>
        </a:p>
      </dgm:t>
    </dgm:pt>
    <dgm:pt modelId="{9D80ADC4-29F7-413A-8FE6-7999A79D62C1}" type="sibTrans" cxnId="{C487FF8F-74BF-4AEC-9B97-47D68C963145}">
      <dgm:prSet/>
      <dgm:spPr/>
      <dgm:t>
        <a:bodyPr/>
        <a:lstStyle/>
        <a:p>
          <a:endParaRPr lang="en-ZA"/>
        </a:p>
      </dgm:t>
    </dgm:pt>
    <dgm:pt modelId="{B221A552-A135-4418-A438-5D170DA847AE}">
      <dgm:prSet custT="1"/>
      <dgm:spPr/>
      <dgm:t>
        <a:bodyPr/>
        <a:lstStyle/>
        <a:p>
          <a:pPr algn="just"/>
          <a:r>
            <a:rPr lang="en-ZA" sz="1200" b="0" i="1" dirty="0" smtClean="0">
              <a:latin typeface="Arial Narrow" panose="020B0606020202030204" pitchFamily="34" charset="0"/>
            </a:rPr>
            <a:t>3. Longer project durations to be targeted for the full qualifications where impact will be realised.</a:t>
          </a:r>
          <a:endParaRPr lang="en-ZA" sz="1200" b="0" i="1" dirty="0">
            <a:latin typeface="Arial Narrow" panose="020B0606020202030204" pitchFamily="34" charset="0"/>
          </a:endParaRPr>
        </a:p>
      </dgm:t>
    </dgm:pt>
    <dgm:pt modelId="{473F3EF0-F1BC-4A99-BDD5-8DA7481A63EF}" type="parTrans" cxnId="{EAA36941-8558-4970-9A72-789E2316DD6C}">
      <dgm:prSet/>
      <dgm:spPr/>
      <dgm:t>
        <a:bodyPr/>
        <a:lstStyle/>
        <a:p>
          <a:endParaRPr lang="en-ZA"/>
        </a:p>
      </dgm:t>
    </dgm:pt>
    <dgm:pt modelId="{A553220D-2FB5-495E-9EF2-23EA7F81B5C2}" type="sibTrans" cxnId="{EAA36941-8558-4970-9A72-789E2316DD6C}">
      <dgm:prSet/>
      <dgm:spPr/>
      <dgm:t>
        <a:bodyPr/>
        <a:lstStyle/>
        <a:p>
          <a:endParaRPr lang="en-ZA"/>
        </a:p>
      </dgm:t>
    </dgm:pt>
    <dgm:pt modelId="{B638D7D2-E12D-4FDB-9573-4A2FD12E1A79}">
      <dgm:prSet custT="1"/>
      <dgm:spPr/>
      <dgm:t>
        <a:bodyPr/>
        <a:lstStyle/>
        <a:p>
          <a:pPr algn="just"/>
          <a:r>
            <a:rPr lang="en-ZA" sz="1200" b="0" i="1" dirty="0" smtClean="0">
              <a:latin typeface="Arial Narrow" panose="020B0606020202030204" pitchFamily="34" charset="0"/>
            </a:rPr>
            <a:t>4. Training for exits to prioritise the assist the participants to conclude full qualifications for the previously trained skill programmes to ensure articulation.</a:t>
          </a:r>
          <a:endParaRPr lang="en-ZA" sz="1200" b="0" i="1" dirty="0">
            <a:latin typeface="Arial Narrow" panose="020B0606020202030204" pitchFamily="34" charset="0"/>
          </a:endParaRPr>
        </a:p>
      </dgm:t>
    </dgm:pt>
    <dgm:pt modelId="{69265087-5844-41B6-838D-03B5B5B6E9C1}" type="parTrans" cxnId="{A56D0B69-1410-4E55-A31E-6FD709C51357}">
      <dgm:prSet/>
      <dgm:spPr/>
      <dgm:t>
        <a:bodyPr/>
        <a:lstStyle/>
        <a:p>
          <a:endParaRPr lang="en-ZA"/>
        </a:p>
      </dgm:t>
    </dgm:pt>
    <dgm:pt modelId="{013318D6-3907-4CBE-A384-227D5D940D6E}" type="sibTrans" cxnId="{A56D0B69-1410-4E55-A31E-6FD709C51357}">
      <dgm:prSet/>
      <dgm:spPr/>
      <dgm:t>
        <a:bodyPr/>
        <a:lstStyle/>
        <a:p>
          <a:endParaRPr lang="en-ZA"/>
        </a:p>
      </dgm:t>
    </dgm:pt>
    <dgm:pt modelId="{280B39AF-8A39-4910-BDC5-FF4C9C3FD078}">
      <dgm:prSet phldrT="[Text]" custT="1"/>
      <dgm:spPr/>
      <dgm:t>
        <a:bodyPr/>
        <a:lstStyle/>
        <a:p>
          <a:pPr algn="just"/>
          <a:r>
            <a:rPr lang="en-ZA" sz="1200" b="0" i="0" dirty="0" smtClean="0">
              <a:latin typeface="Arial Narrow" panose="020B0606020202030204" pitchFamily="34" charset="0"/>
            </a:rPr>
            <a:t>1. </a:t>
          </a:r>
          <a:r>
            <a:rPr lang="en-ZA" sz="1200" b="0" i="1" dirty="0" smtClean="0">
              <a:latin typeface="Arial Narrow" panose="020B0606020202030204" pitchFamily="34" charset="0"/>
            </a:rPr>
            <a:t>Externally sourced funding to be dedicated to sustainable programmes like Learnership Programmes and Artisan Development Programmes with limited application for Skills Programmes. </a:t>
          </a:r>
          <a:endParaRPr lang="en-ZA" sz="1200" b="0" i="1" dirty="0">
            <a:latin typeface="Arial Narrow" panose="020B0606020202030204" pitchFamily="34" charset="0"/>
          </a:endParaRPr>
        </a:p>
      </dgm:t>
    </dgm:pt>
    <dgm:pt modelId="{7DB926FF-500B-45DA-8A05-2714D2E4F2EB}" type="parTrans" cxnId="{358DD958-13DA-4E69-9D1A-2C2B1F14359F}">
      <dgm:prSet/>
      <dgm:spPr/>
      <dgm:t>
        <a:bodyPr/>
        <a:lstStyle/>
        <a:p>
          <a:endParaRPr lang="en-ZA"/>
        </a:p>
      </dgm:t>
    </dgm:pt>
    <dgm:pt modelId="{39378B89-CCE8-4D46-83CE-C7648EE89E9C}" type="sibTrans" cxnId="{358DD958-13DA-4E69-9D1A-2C2B1F14359F}">
      <dgm:prSet/>
      <dgm:spPr/>
      <dgm:t>
        <a:bodyPr/>
        <a:lstStyle/>
        <a:p>
          <a:endParaRPr lang="en-ZA"/>
        </a:p>
      </dgm:t>
    </dgm:pt>
    <dgm:pt modelId="{12D0CD64-446F-4524-8250-047F3588C302}">
      <dgm:prSet/>
      <dgm:spPr/>
      <dgm:t>
        <a:bodyPr/>
        <a:lstStyle/>
        <a:p>
          <a:endParaRPr lang="en-ZA"/>
        </a:p>
      </dgm:t>
    </dgm:pt>
    <dgm:pt modelId="{A073BD10-EB85-47B5-A22F-26B7D860A2A9}" type="parTrans" cxnId="{98BF0344-2F69-40BC-9DBC-C723EC923E03}">
      <dgm:prSet/>
      <dgm:spPr/>
      <dgm:t>
        <a:bodyPr/>
        <a:lstStyle/>
        <a:p>
          <a:endParaRPr lang="en-ZA"/>
        </a:p>
      </dgm:t>
    </dgm:pt>
    <dgm:pt modelId="{A7214A54-7D55-49E2-8AA4-99F465E58D5B}" type="sibTrans" cxnId="{98BF0344-2F69-40BC-9DBC-C723EC923E03}">
      <dgm:prSet/>
      <dgm:spPr/>
      <dgm:t>
        <a:bodyPr/>
        <a:lstStyle/>
        <a:p>
          <a:endParaRPr lang="en-ZA"/>
        </a:p>
      </dgm:t>
    </dgm:pt>
    <dgm:pt modelId="{46BB0C88-D254-4B82-B928-AB08E535FC11}">
      <dgm:prSet/>
      <dgm:spPr/>
      <dgm:t>
        <a:bodyPr/>
        <a:lstStyle/>
        <a:p>
          <a:endParaRPr lang="en-ZA" dirty="0"/>
        </a:p>
      </dgm:t>
    </dgm:pt>
    <dgm:pt modelId="{38A916F5-AE1E-419C-9249-606E5752A822}" type="parTrans" cxnId="{41DF5325-06A6-4854-B233-09015BF7DF36}">
      <dgm:prSet/>
      <dgm:spPr/>
      <dgm:t>
        <a:bodyPr/>
        <a:lstStyle/>
        <a:p>
          <a:endParaRPr lang="en-ZA"/>
        </a:p>
      </dgm:t>
    </dgm:pt>
    <dgm:pt modelId="{EFC75DE2-E4F7-46BA-BEB7-251D307E9A39}" type="sibTrans" cxnId="{41DF5325-06A6-4854-B233-09015BF7DF36}">
      <dgm:prSet/>
      <dgm:spPr/>
      <dgm:t>
        <a:bodyPr/>
        <a:lstStyle/>
        <a:p>
          <a:endParaRPr lang="en-ZA"/>
        </a:p>
      </dgm:t>
    </dgm:pt>
    <dgm:pt modelId="{162C343B-0793-42B9-9823-5985D1860367}" type="pres">
      <dgm:prSet presAssocID="{0D6202DF-0F99-41D3-891C-011A018A05C7}" presName="Name0" presStyleCnt="0">
        <dgm:presLayoutVars>
          <dgm:chMax val="7"/>
          <dgm:chPref val="7"/>
          <dgm:dir/>
          <dgm:animOne val="branch"/>
          <dgm:animLvl val="lvl"/>
        </dgm:presLayoutVars>
      </dgm:prSet>
      <dgm:spPr/>
      <dgm:t>
        <a:bodyPr/>
        <a:lstStyle/>
        <a:p>
          <a:endParaRPr lang="en-ZA"/>
        </a:p>
      </dgm:t>
    </dgm:pt>
    <dgm:pt modelId="{84E16185-463E-4BEE-A347-DB39F9AE975F}" type="pres">
      <dgm:prSet presAssocID="{01895788-0F17-449F-8FAE-30AEA569DB11}" presName="composite" presStyleCnt="0"/>
      <dgm:spPr/>
    </dgm:pt>
    <dgm:pt modelId="{0BC0F259-9F69-47F3-AA26-3007785060D9}" type="pres">
      <dgm:prSet presAssocID="{01895788-0F17-449F-8FAE-30AEA569DB11}" presName="BackAccent" presStyleLbl="bgShp" presStyleIdx="0" presStyleCnt="4"/>
      <dgm:spPr/>
    </dgm:pt>
    <dgm:pt modelId="{510A40AF-9983-49D0-ADE4-118A72E7116D}" type="pres">
      <dgm:prSet presAssocID="{01895788-0F17-449F-8FAE-30AEA569DB11}" presName="Accent" presStyleLbl="alignNode1" presStyleIdx="0" presStyleCnt="4"/>
      <dgm:spPr/>
    </dgm:pt>
    <dgm:pt modelId="{974C4D16-BD5A-4230-9790-62FB73D1C51E}" type="pres">
      <dgm:prSet presAssocID="{01895788-0F17-449F-8FAE-30AEA569DB11}" presName="Child" presStyleLbl="revTx" presStyleIdx="0" presStyleCnt="6" custScaleX="150569">
        <dgm:presLayoutVars>
          <dgm:chMax val="0"/>
          <dgm:chPref val="0"/>
          <dgm:bulletEnabled val="1"/>
        </dgm:presLayoutVars>
      </dgm:prSet>
      <dgm:spPr/>
      <dgm:t>
        <a:bodyPr/>
        <a:lstStyle/>
        <a:p>
          <a:endParaRPr lang="en-ZA"/>
        </a:p>
      </dgm:t>
    </dgm:pt>
    <dgm:pt modelId="{518701A5-8BD4-4323-97FD-B38A9EFA7840}" type="pres">
      <dgm:prSet presAssocID="{01895788-0F17-449F-8FAE-30AEA569DB11}" presName="Parent" presStyleLbl="revTx" presStyleIdx="1" presStyleCnt="6">
        <dgm:presLayoutVars>
          <dgm:chMax val="1"/>
          <dgm:chPref val="1"/>
          <dgm:bulletEnabled val="1"/>
        </dgm:presLayoutVars>
      </dgm:prSet>
      <dgm:spPr/>
      <dgm:t>
        <a:bodyPr/>
        <a:lstStyle/>
        <a:p>
          <a:endParaRPr lang="en-ZA"/>
        </a:p>
      </dgm:t>
    </dgm:pt>
    <dgm:pt modelId="{EA6C72C9-2D94-4639-8515-8959F00243C9}" type="pres">
      <dgm:prSet presAssocID="{FEFBB796-B7A5-45FD-9A8A-52412422B831}" presName="sibTrans" presStyleCnt="0"/>
      <dgm:spPr/>
    </dgm:pt>
    <dgm:pt modelId="{9596E698-EC66-4030-96C0-F8E18D5CCF7A}" type="pres">
      <dgm:prSet presAssocID="{12D0CD64-446F-4524-8250-047F3588C302}" presName="composite" presStyleCnt="0"/>
      <dgm:spPr/>
    </dgm:pt>
    <dgm:pt modelId="{4BB09816-B48B-4422-90D6-4C760FBD0018}" type="pres">
      <dgm:prSet presAssocID="{12D0CD64-446F-4524-8250-047F3588C302}" presName="BackAccent" presStyleLbl="bgShp" presStyleIdx="1" presStyleCnt="4"/>
      <dgm:spPr/>
    </dgm:pt>
    <dgm:pt modelId="{1D5571B6-1854-400B-A92C-74DF10AFA40D}" type="pres">
      <dgm:prSet presAssocID="{12D0CD64-446F-4524-8250-047F3588C302}" presName="Accent" presStyleLbl="alignNode1" presStyleIdx="1" presStyleCnt="4"/>
      <dgm:spPr/>
    </dgm:pt>
    <dgm:pt modelId="{3AFFD6F2-349B-4759-B52C-EA7805DC3783}" type="pres">
      <dgm:prSet presAssocID="{12D0CD64-446F-4524-8250-047F3588C302}" presName="Child" presStyleLbl="revTx" presStyleIdx="1" presStyleCnt="6">
        <dgm:presLayoutVars>
          <dgm:chMax val="0"/>
          <dgm:chPref val="0"/>
          <dgm:bulletEnabled val="1"/>
        </dgm:presLayoutVars>
      </dgm:prSet>
      <dgm:spPr/>
    </dgm:pt>
    <dgm:pt modelId="{076ECA1B-B81C-4653-B4B6-E38247B91015}" type="pres">
      <dgm:prSet presAssocID="{12D0CD64-446F-4524-8250-047F3588C302}" presName="Parent" presStyleLbl="revTx" presStyleIdx="2" presStyleCnt="6">
        <dgm:presLayoutVars>
          <dgm:chMax val="1"/>
          <dgm:chPref val="1"/>
          <dgm:bulletEnabled val="1"/>
        </dgm:presLayoutVars>
      </dgm:prSet>
      <dgm:spPr/>
      <dgm:t>
        <a:bodyPr/>
        <a:lstStyle/>
        <a:p>
          <a:endParaRPr lang="en-ZA"/>
        </a:p>
      </dgm:t>
    </dgm:pt>
    <dgm:pt modelId="{A8AC8F2D-E07E-4E67-A414-50A1D6D76EE5}" type="pres">
      <dgm:prSet presAssocID="{A7214A54-7D55-49E2-8AA4-99F465E58D5B}" presName="sibTrans" presStyleCnt="0"/>
      <dgm:spPr/>
    </dgm:pt>
    <dgm:pt modelId="{43AF8733-9AFF-417A-8AFC-6D2D9D70CDE8}" type="pres">
      <dgm:prSet presAssocID="{91F5835A-D2E4-4F38-97B9-E99A33B81BC4}" presName="composite" presStyleCnt="0"/>
      <dgm:spPr/>
    </dgm:pt>
    <dgm:pt modelId="{9AD5665D-4862-49CF-9E93-243FCA4C91EA}" type="pres">
      <dgm:prSet presAssocID="{91F5835A-D2E4-4F38-97B9-E99A33B81BC4}" presName="BackAccent" presStyleLbl="bgShp" presStyleIdx="2" presStyleCnt="4"/>
      <dgm:spPr/>
    </dgm:pt>
    <dgm:pt modelId="{3903E43D-1F52-4590-9D11-1CB665804F32}" type="pres">
      <dgm:prSet presAssocID="{91F5835A-D2E4-4F38-97B9-E99A33B81BC4}" presName="Accent" presStyleLbl="alignNode1" presStyleIdx="2" presStyleCnt="4"/>
      <dgm:spPr/>
      <dgm:t>
        <a:bodyPr/>
        <a:lstStyle/>
        <a:p>
          <a:endParaRPr lang="en-ZA"/>
        </a:p>
      </dgm:t>
    </dgm:pt>
    <dgm:pt modelId="{A48FC46C-F5BB-4DE4-B7CE-094C8E9CEDC6}" type="pres">
      <dgm:prSet presAssocID="{91F5835A-D2E4-4F38-97B9-E99A33B81BC4}" presName="Child" presStyleLbl="revTx" presStyleIdx="3" presStyleCnt="6" custScaleX="131369" custLinFactX="-52200" custLinFactNeighborX="-100000" custLinFactNeighborY="2128">
        <dgm:presLayoutVars>
          <dgm:chMax val="0"/>
          <dgm:chPref val="0"/>
          <dgm:bulletEnabled val="1"/>
        </dgm:presLayoutVars>
      </dgm:prSet>
      <dgm:spPr/>
      <dgm:t>
        <a:bodyPr/>
        <a:lstStyle/>
        <a:p>
          <a:endParaRPr lang="en-ZA"/>
        </a:p>
      </dgm:t>
    </dgm:pt>
    <dgm:pt modelId="{961102CA-9837-40DF-8F68-A8017C6E895D}" type="pres">
      <dgm:prSet presAssocID="{91F5835A-D2E4-4F38-97B9-E99A33B81BC4}" presName="Parent" presStyleLbl="revTx" presStyleIdx="4" presStyleCnt="6" custLinFactX="-51599" custLinFactNeighborX="-100000" custLinFactNeighborY="-3765">
        <dgm:presLayoutVars>
          <dgm:chMax val="1"/>
          <dgm:chPref val="1"/>
          <dgm:bulletEnabled val="1"/>
        </dgm:presLayoutVars>
      </dgm:prSet>
      <dgm:spPr/>
      <dgm:t>
        <a:bodyPr/>
        <a:lstStyle/>
        <a:p>
          <a:endParaRPr lang="en-ZA"/>
        </a:p>
      </dgm:t>
    </dgm:pt>
    <dgm:pt modelId="{925130B2-B37B-4D69-BCA0-700CD5719616}" type="pres">
      <dgm:prSet presAssocID="{27AC0738-CAA8-4479-847E-3B7CA66708AD}" presName="sibTrans" presStyleCnt="0"/>
      <dgm:spPr/>
    </dgm:pt>
    <dgm:pt modelId="{718A2E63-5F56-4D53-AD05-1C384DFC200F}" type="pres">
      <dgm:prSet presAssocID="{46BB0C88-D254-4B82-B928-AB08E535FC11}" presName="composite" presStyleCnt="0"/>
      <dgm:spPr/>
    </dgm:pt>
    <dgm:pt modelId="{828C56F0-F7B7-41E6-A3A7-54F9F62E8EC7}" type="pres">
      <dgm:prSet presAssocID="{46BB0C88-D254-4B82-B928-AB08E535FC11}" presName="BackAccent" presStyleLbl="bgShp" presStyleIdx="3" presStyleCnt="4" custLinFactNeighborX="70277" custLinFactNeighborY="-1989"/>
      <dgm:spPr/>
    </dgm:pt>
    <dgm:pt modelId="{7674AA7C-8F8B-4708-A8D8-1D61205B97E4}" type="pres">
      <dgm:prSet presAssocID="{46BB0C88-D254-4B82-B928-AB08E535FC11}" presName="Accent" presStyleLbl="alignNode1" presStyleIdx="3" presStyleCnt="4" custLinFactNeighborX="67187" custLinFactNeighborY="-277"/>
      <dgm:spPr/>
    </dgm:pt>
    <dgm:pt modelId="{BBFCEF84-D605-49BA-A7DD-C038A30B9925}" type="pres">
      <dgm:prSet presAssocID="{46BB0C88-D254-4B82-B928-AB08E535FC11}" presName="Child" presStyleLbl="revTx" presStyleIdx="4" presStyleCnt="6">
        <dgm:presLayoutVars>
          <dgm:chMax val="0"/>
          <dgm:chPref val="0"/>
          <dgm:bulletEnabled val="1"/>
        </dgm:presLayoutVars>
      </dgm:prSet>
      <dgm:spPr/>
    </dgm:pt>
    <dgm:pt modelId="{A9D630F9-CE06-4033-834A-2E6126EA1E93}" type="pres">
      <dgm:prSet presAssocID="{46BB0C88-D254-4B82-B928-AB08E535FC11}" presName="Parent" presStyleLbl="revTx" presStyleIdx="5" presStyleCnt="6">
        <dgm:presLayoutVars>
          <dgm:chMax val="1"/>
          <dgm:chPref val="1"/>
          <dgm:bulletEnabled val="1"/>
        </dgm:presLayoutVars>
      </dgm:prSet>
      <dgm:spPr/>
      <dgm:t>
        <a:bodyPr/>
        <a:lstStyle/>
        <a:p>
          <a:endParaRPr lang="en-ZA"/>
        </a:p>
      </dgm:t>
    </dgm:pt>
  </dgm:ptLst>
  <dgm:cxnLst>
    <dgm:cxn modelId="{12773AE0-1E95-42C6-B389-0E9CFEF9F1DB}" type="presOf" srcId="{91F5835A-D2E4-4F38-97B9-E99A33B81BC4}" destId="{961102CA-9837-40DF-8F68-A8017C6E895D}" srcOrd="0" destOrd="0" presId="urn:microsoft.com/office/officeart/2008/layout/IncreasingCircleProcess"/>
    <dgm:cxn modelId="{98BF0344-2F69-40BC-9DBC-C723EC923E03}" srcId="{0D6202DF-0F99-41D3-891C-011A018A05C7}" destId="{12D0CD64-446F-4524-8250-047F3588C302}" srcOrd="1" destOrd="0" parTransId="{A073BD10-EB85-47B5-A22F-26B7D860A2A9}" sibTransId="{A7214A54-7D55-49E2-8AA4-99F465E58D5B}"/>
    <dgm:cxn modelId="{4A0462DA-CFF9-4529-AD75-0B64B08D3D19}" type="presOf" srcId="{B221A552-A135-4418-A438-5D170DA847AE}" destId="{974C4D16-BD5A-4230-9790-62FB73D1C51E}" srcOrd="0" destOrd="3" presId="urn:microsoft.com/office/officeart/2008/layout/IncreasingCircleProcess"/>
    <dgm:cxn modelId="{71014DD9-32C3-4313-96E6-6CCC573FC3FA}" type="presOf" srcId="{BA0F56F5-0C67-43BB-A5CB-776BDBB274B8}" destId="{974C4D16-BD5A-4230-9790-62FB73D1C51E}" srcOrd="0" destOrd="0" presId="urn:microsoft.com/office/officeart/2008/layout/IncreasingCircleProcess"/>
    <dgm:cxn modelId="{2EA4A71D-9AEF-42D7-86C1-3EDD49D7360F}" type="presOf" srcId="{3FF95752-B015-433B-8B24-D0A728EF626F}" destId="{A48FC46C-F5BB-4DE4-B7CE-094C8E9CEDC6}" srcOrd="0" destOrd="1" presId="urn:microsoft.com/office/officeart/2008/layout/IncreasingCircleProcess"/>
    <dgm:cxn modelId="{D90D9FD2-675E-433B-8959-8977B816984B}" type="presOf" srcId="{280B39AF-8A39-4910-BDC5-FF4C9C3FD078}" destId="{974C4D16-BD5A-4230-9790-62FB73D1C51E}" srcOrd="0" destOrd="1" presId="urn:microsoft.com/office/officeart/2008/layout/IncreasingCircleProcess"/>
    <dgm:cxn modelId="{11FBF249-CB14-4E21-8766-2993ED8C17B8}" type="presOf" srcId="{38D8F008-9039-4084-AE2B-2745C027F4F0}" destId="{974C4D16-BD5A-4230-9790-62FB73D1C51E}" srcOrd="0" destOrd="2" presId="urn:microsoft.com/office/officeart/2008/layout/IncreasingCircleProcess"/>
    <dgm:cxn modelId="{24F5DD26-28DC-4C19-95C5-CDBE3D5E49C5}" type="presOf" srcId="{12D0CD64-446F-4524-8250-047F3588C302}" destId="{076ECA1B-B81C-4653-B4B6-E38247B91015}" srcOrd="0" destOrd="0" presId="urn:microsoft.com/office/officeart/2008/layout/IncreasingCircleProcess"/>
    <dgm:cxn modelId="{C487FF8F-74BF-4AEC-9B97-47D68C963145}" srcId="{01895788-0F17-449F-8FAE-30AEA569DB11}" destId="{38D8F008-9039-4084-AE2B-2745C027F4F0}" srcOrd="2" destOrd="0" parTransId="{CD2B4830-BAE4-4750-95D2-08C1F13BA41D}" sibTransId="{9D80ADC4-29F7-413A-8FE6-7999A79D62C1}"/>
    <dgm:cxn modelId="{41DF5325-06A6-4854-B233-09015BF7DF36}" srcId="{0D6202DF-0F99-41D3-891C-011A018A05C7}" destId="{46BB0C88-D254-4B82-B928-AB08E535FC11}" srcOrd="3" destOrd="0" parTransId="{38A916F5-AE1E-419C-9249-606E5752A822}" sibTransId="{EFC75DE2-E4F7-46BA-BEB7-251D307E9A39}"/>
    <dgm:cxn modelId="{47A69F02-D2C1-4877-A55A-C6F7FC9E88B8}" srcId="{91F5835A-D2E4-4F38-97B9-E99A33B81BC4}" destId="{6C99AB6B-D9EB-4E2E-ADE0-FF4BB712A2D8}" srcOrd="0" destOrd="0" parTransId="{496E9A9E-5314-4E6E-A0E9-B7D6FAAAAA0E}" sibTransId="{BB2F211F-CB98-4B1A-A74A-95D0E87A4FE4}"/>
    <dgm:cxn modelId="{35D38FB5-AAC6-44AC-B0DE-ABEF3D520408}" srcId="{0D6202DF-0F99-41D3-891C-011A018A05C7}" destId="{01895788-0F17-449F-8FAE-30AEA569DB11}" srcOrd="0" destOrd="0" parTransId="{F4BCE858-A826-4420-8DE1-D76CEF844BC7}" sibTransId="{FEFBB796-B7A5-45FD-9A8A-52412422B831}"/>
    <dgm:cxn modelId="{9D28A028-17BC-41C5-83E6-FAFA549054A6}" srcId="{0D6202DF-0F99-41D3-891C-011A018A05C7}" destId="{91F5835A-D2E4-4F38-97B9-E99A33B81BC4}" srcOrd="2" destOrd="0" parTransId="{89BDF4D8-FF10-40C8-ABA1-695DA1D2DD47}" sibTransId="{27AC0738-CAA8-4479-847E-3B7CA66708AD}"/>
    <dgm:cxn modelId="{7E1A4F6D-A263-4EC2-A83F-0611F28274D5}" type="presOf" srcId="{6C99AB6B-D9EB-4E2E-ADE0-FF4BB712A2D8}" destId="{A48FC46C-F5BB-4DE4-B7CE-094C8E9CEDC6}" srcOrd="0" destOrd="0" presId="urn:microsoft.com/office/officeart/2008/layout/IncreasingCircleProcess"/>
    <dgm:cxn modelId="{A56D0B69-1410-4E55-A31E-6FD709C51357}" srcId="{01895788-0F17-449F-8FAE-30AEA569DB11}" destId="{B638D7D2-E12D-4FDB-9573-4A2FD12E1A79}" srcOrd="4" destOrd="0" parTransId="{69265087-5844-41B6-838D-03B5B5B6E9C1}" sibTransId="{013318D6-3907-4CBE-A384-227D5D940D6E}"/>
    <dgm:cxn modelId="{EAA36941-8558-4970-9A72-789E2316DD6C}" srcId="{01895788-0F17-449F-8FAE-30AEA569DB11}" destId="{B221A552-A135-4418-A438-5D170DA847AE}" srcOrd="3" destOrd="0" parTransId="{473F3EF0-F1BC-4A99-BDD5-8DA7481A63EF}" sibTransId="{A553220D-2FB5-495E-9EF2-23EA7F81B5C2}"/>
    <dgm:cxn modelId="{27EEE049-3E82-48D7-99E6-BA11C5E9A60E}" type="presOf" srcId="{46BB0C88-D254-4B82-B928-AB08E535FC11}" destId="{A9D630F9-CE06-4033-834A-2E6126EA1E93}" srcOrd="0" destOrd="0" presId="urn:microsoft.com/office/officeart/2008/layout/IncreasingCircleProcess"/>
    <dgm:cxn modelId="{72271F94-AA38-45EE-B0AA-9FA0FA5339B9}" type="presOf" srcId="{A86FA8F7-6D64-462B-8256-F671C8BFA58B}" destId="{A48FC46C-F5BB-4DE4-B7CE-094C8E9CEDC6}" srcOrd="0" destOrd="2" presId="urn:microsoft.com/office/officeart/2008/layout/IncreasingCircleProcess"/>
    <dgm:cxn modelId="{1E8D2468-B206-4CC8-8B99-50A30D0770D5}" srcId="{01895788-0F17-449F-8FAE-30AEA569DB11}" destId="{BA0F56F5-0C67-43BB-A5CB-776BDBB274B8}" srcOrd="0" destOrd="0" parTransId="{40F7A922-B646-4D8D-84E6-370E4046E5E2}" sibTransId="{067BD859-D70B-4C94-9A89-BD5D54AEB694}"/>
    <dgm:cxn modelId="{C768154D-010E-4EC5-8FF6-DD2440187CF9}" srcId="{91F5835A-D2E4-4F38-97B9-E99A33B81BC4}" destId="{A86FA8F7-6D64-462B-8256-F671C8BFA58B}" srcOrd="2" destOrd="0" parTransId="{A1428475-69D9-4BCC-A864-C035F631F98A}" sibTransId="{2D824571-C1E7-4674-86FE-763E29F82628}"/>
    <dgm:cxn modelId="{03BDCC83-B8FD-48CB-81EC-1722218D7D08}" srcId="{91F5835A-D2E4-4F38-97B9-E99A33B81BC4}" destId="{3FF95752-B015-433B-8B24-D0A728EF626F}" srcOrd="1" destOrd="0" parTransId="{DD4454AA-4331-4C68-9268-B13254F6EDD7}" sibTransId="{F532A78B-2467-4081-AC6C-BD03E7674EFB}"/>
    <dgm:cxn modelId="{652E0067-8317-4A12-8F2D-60B245B960C1}" type="presOf" srcId="{0D6202DF-0F99-41D3-891C-011A018A05C7}" destId="{162C343B-0793-42B9-9823-5985D1860367}" srcOrd="0" destOrd="0" presId="urn:microsoft.com/office/officeart/2008/layout/IncreasingCircleProcess"/>
    <dgm:cxn modelId="{358DD958-13DA-4E69-9D1A-2C2B1F14359F}" srcId="{01895788-0F17-449F-8FAE-30AEA569DB11}" destId="{280B39AF-8A39-4910-BDC5-FF4C9C3FD078}" srcOrd="1" destOrd="0" parTransId="{7DB926FF-500B-45DA-8A05-2714D2E4F2EB}" sibTransId="{39378B89-CCE8-4D46-83CE-C7648EE89E9C}"/>
    <dgm:cxn modelId="{2588AB1D-562B-4151-9AAE-EB83DC3AE68C}" type="presOf" srcId="{01895788-0F17-449F-8FAE-30AEA569DB11}" destId="{518701A5-8BD4-4323-97FD-B38A9EFA7840}" srcOrd="0" destOrd="0" presId="urn:microsoft.com/office/officeart/2008/layout/IncreasingCircleProcess"/>
    <dgm:cxn modelId="{BD7AE19A-89C2-4402-97BA-FF061D9054DB}" type="presOf" srcId="{B638D7D2-E12D-4FDB-9573-4A2FD12E1A79}" destId="{974C4D16-BD5A-4230-9790-62FB73D1C51E}" srcOrd="0" destOrd="4" presId="urn:microsoft.com/office/officeart/2008/layout/IncreasingCircleProcess"/>
    <dgm:cxn modelId="{7E9F037A-970E-4CB5-A3F0-2949BA6E2FAC}" type="presParOf" srcId="{162C343B-0793-42B9-9823-5985D1860367}" destId="{84E16185-463E-4BEE-A347-DB39F9AE975F}" srcOrd="0" destOrd="0" presId="urn:microsoft.com/office/officeart/2008/layout/IncreasingCircleProcess"/>
    <dgm:cxn modelId="{54D01B36-43CA-43E9-B6DC-12E879B4CA15}" type="presParOf" srcId="{84E16185-463E-4BEE-A347-DB39F9AE975F}" destId="{0BC0F259-9F69-47F3-AA26-3007785060D9}" srcOrd="0" destOrd="0" presId="urn:microsoft.com/office/officeart/2008/layout/IncreasingCircleProcess"/>
    <dgm:cxn modelId="{73940022-18EE-4475-979D-93A46B3EB427}" type="presParOf" srcId="{84E16185-463E-4BEE-A347-DB39F9AE975F}" destId="{510A40AF-9983-49D0-ADE4-118A72E7116D}" srcOrd="1" destOrd="0" presId="urn:microsoft.com/office/officeart/2008/layout/IncreasingCircleProcess"/>
    <dgm:cxn modelId="{BBA59DCF-E2D9-4F41-B34E-4933078BEABE}" type="presParOf" srcId="{84E16185-463E-4BEE-A347-DB39F9AE975F}" destId="{974C4D16-BD5A-4230-9790-62FB73D1C51E}" srcOrd="2" destOrd="0" presId="urn:microsoft.com/office/officeart/2008/layout/IncreasingCircleProcess"/>
    <dgm:cxn modelId="{B4FE5FEC-EA2F-441D-8437-6201109BCA8B}" type="presParOf" srcId="{84E16185-463E-4BEE-A347-DB39F9AE975F}" destId="{518701A5-8BD4-4323-97FD-B38A9EFA7840}" srcOrd="3" destOrd="0" presId="urn:microsoft.com/office/officeart/2008/layout/IncreasingCircleProcess"/>
    <dgm:cxn modelId="{0EDE9884-87E2-4469-A03D-1A103DD57BF2}" type="presParOf" srcId="{162C343B-0793-42B9-9823-5985D1860367}" destId="{EA6C72C9-2D94-4639-8515-8959F00243C9}" srcOrd="1" destOrd="0" presId="urn:microsoft.com/office/officeart/2008/layout/IncreasingCircleProcess"/>
    <dgm:cxn modelId="{56A8DE91-5B85-4593-861A-53F0BCEAD10B}" type="presParOf" srcId="{162C343B-0793-42B9-9823-5985D1860367}" destId="{9596E698-EC66-4030-96C0-F8E18D5CCF7A}" srcOrd="2" destOrd="0" presId="urn:microsoft.com/office/officeart/2008/layout/IncreasingCircleProcess"/>
    <dgm:cxn modelId="{BDC5B8F4-F350-4E0E-826B-9BB6A9E270A8}" type="presParOf" srcId="{9596E698-EC66-4030-96C0-F8E18D5CCF7A}" destId="{4BB09816-B48B-4422-90D6-4C760FBD0018}" srcOrd="0" destOrd="0" presId="urn:microsoft.com/office/officeart/2008/layout/IncreasingCircleProcess"/>
    <dgm:cxn modelId="{4B8C4A47-4877-4B5D-BDBF-533472574218}" type="presParOf" srcId="{9596E698-EC66-4030-96C0-F8E18D5CCF7A}" destId="{1D5571B6-1854-400B-A92C-74DF10AFA40D}" srcOrd="1" destOrd="0" presId="urn:microsoft.com/office/officeart/2008/layout/IncreasingCircleProcess"/>
    <dgm:cxn modelId="{0F828F44-52D6-4E7B-87AC-D96D8F506777}" type="presParOf" srcId="{9596E698-EC66-4030-96C0-F8E18D5CCF7A}" destId="{3AFFD6F2-349B-4759-B52C-EA7805DC3783}" srcOrd="2" destOrd="0" presId="urn:microsoft.com/office/officeart/2008/layout/IncreasingCircleProcess"/>
    <dgm:cxn modelId="{9888CFE6-C9E2-4D93-AC9D-369BCEAA8198}" type="presParOf" srcId="{9596E698-EC66-4030-96C0-F8E18D5CCF7A}" destId="{076ECA1B-B81C-4653-B4B6-E38247B91015}" srcOrd="3" destOrd="0" presId="urn:microsoft.com/office/officeart/2008/layout/IncreasingCircleProcess"/>
    <dgm:cxn modelId="{6E1E3D76-C288-48F3-A84E-D722D5F1F7F3}" type="presParOf" srcId="{162C343B-0793-42B9-9823-5985D1860367}" destId="{A8AC8F2D-E07E-4E67-A414-50A1D6D76EE5}" srcOrd="3" destOrd="0" presId="urn:microsoft.com/office/officeart/2008/layout/IncreasingCircleProcess"/>
    <dgm:cxn modelId="{628190DF-2C8A-4593-81E0-966CD215615A}" type="presParOf" srcId="{162C343B-0793-42B9-9823-5985D1860367}" destId="{43AF8733-9AFF-417A-8AFC-6D2D9D70CDE8}" srcOrd="4" destOrd="0" presId="urn:microsoft.com/office/officeart/2008/layout/IncreasingCircleProcess"/>
    <dgm:cxn modelId="{98CE30CB-4866-47BF-9F99-CE0C163F7EF6}" type="presParOf" srcId="{43AF8733-9AFF-417A-8AFC-6D2D9D70CDE8}" destId="{9AD5665D-4862-49CF-9E93-243FCA4C91EA}" srcOrd="0" destOrd="0" presId="urn:microsoft.com/office/officeart/2008/layout/IncreasingCircleProcess"/>
    <dgm:cxn modelId="{76C353F1-88A1-407A-9F7B-9D9AF7022759}" type="presParOf" srcId="{43AF8733-9AFF-417A-8AFC-6D2D9D70CDE8}" destId="{3903E43D-1F52-4590-9D11-1CB665804F32}" srcOrd="1" destOrd="0" presId="urn:microsoft.com/office/officeart/2008/layout/IncreasingCircleProcess"/>
    <dgm:cxn modelId="{E7CB451F-85F6-45D9-A831-F0A56BBAD4AF}" type="presParOf" srcId="{43AF8733-9AFF-417A-8AFC-6D2D9D70CDE8}" destId="{A48FC46C-F5BB-4DE4-B7CE-094C8E9CEDC6}" srcOrd="2" destOrd="0" presId="urn:microsoft.com/office/officeart/2008/layout/IncreasingCircleProcess"/>
    <dgm:cxn modelId="{90770081-4A33-41D7-8EEE-FFA3F0DF7BEE}" type="presParOf" srcId="{43AF8733-9AFF-417A-8AFC-6D2D9D70CDE8}" destId="{961102CA-9837-40DF-8F68-A8017C6E895D}" srcOrd="3" destOrd="0" presId="urn:microsoft.com/office/officeart/2008/layout/IncreasingCircleProcess"/>
    <dgm:cxn modelId="{F0F533AC-0701-4420-8905-83040CB1BDD8}" type="presParOf" srcId="{162C343B-0793-42B9-9823-5985D1860367}" destId="{925130B2-B37B-4D69-BCA0-700CD5719616}" srcOrd="5" destOrd="0" presId="urn:microsoft.com/office/officeart/2008/layout/IncreasingCircleProcess"/>
    <dgm:cxn modelId="{63C2F36C-6173-44EA-A70A-9E296802BB6C}" type="presParOf" srcId="{162C343B-0793-42B9-9823-5985D1860367}" destId="{718A2E63-5F56-4D53-AD05-1C384DFC200F}" srcOrd="6" destOrd="0" presId="urn:microsoft.com/office/officeart/2008/layout/IncreasingCircleProcess"/>
    <dgm:cxn modelId="{DE26CBEB-2D8D-42A8-B3E2-C57322D7B6B6}" type="presParOf" srcId="{718A2E63-5F56-4D53-AD05-1C384DFC200F}" destId="{828C56F0-F7B7-41E6-A3A7-54F9F62E8EC7}" srcOrd="0" destOrd="0" presId="urn:microsoft.com/office/officeart/2008/layout/IncreasingCircleProcess"/>
    <dgm:cxn modelId="{83D45B9C-9437-41DD-B964-6D39231E9C2B}" type="presParOf" srcId="{718A2E63-5F56-4D53-AD05-1C384DFC200F}" destId="{7674AA7C-8F8B-4708-A8D8-1D61205B97E4}" srcOrd="1" destOrd="0" presId="urn:microsoft.com/office/officeart/2008/layout/IncreasingCircleProcess"/>
    <dgm:cxn modelId="{BE99701C-4323-48CD-8F25-CF0309D89882}" type="presParOf" srcId="{718A2E63-5F56-4D53-AD05-1C384DFC200F}" destId="{BBFCEF84-D605-49BA-A7DD-C038A30B9925}" srcOrd="2" destOrd="0" presId="urn:microsoft.com/office/officeart/2008/layout/IncreasingCircleProcess"/>
    <dgm:cxn modelId="{9AD399AE-F4C3-4BD1-BC4C-EE3196E68ADD}" type="presParOf" srcId="{718A2E63-5F56-4D53-AD05-1C384DFC200F}" destId="{A9D630F9-CE06-4033-834A-2E6126EA1E93}" srcOrd="3" destOrd="0" presId="urn:microsoft.com/office/officeart/2008/layout/IncreasingCircle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diagrams.loki3.com/TabbedArc+Icon">
  <dgm:title val="Tabbed Arc"/>
  <dgm:desc val="Use to show a set of related items arcing over a common area.  Best with small amounts of text."/>
  <dgm:catLst>
    <dgm:cat type="relationship" pri="20500"/>
    <dgm:cat type="officeonline" pri="4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dir/>
      <dgm:resizeHandles val="exact"/>
    </dgm:varLst>
    <dgm:choose name="Name1">
      <dgm:if name="Name2" axis="ch" ptType="node" func="cnt" op="equ" val="1">
        <dgm:alg type="cycle"/>
      </dgm:if>
      <dgm:else name="Name3">
        <dgm:choose name="Name4">
          <dgm:if name="Name5" axis="ch" ptType="node" func="cnt" op="lte" val="3">
            <dgm:choose name="Name6">
              <dgm:if name="Name7" func="var" arg="dir" op="equ" val="norm">
                <dgm:alg type="cycle">
                  <dgm:param type="stAng" val="-40"/>
                  <dgm:param type="spanAng" val="80"/>
                  <dgm:param type="rotPath" val="alongPath"/>
                </dgm:alg>
              </dgm:if>
              <dgm:else name="Name8">
                <dgm:alg type="cycle">
                  <dgm:param type="stAng" val="40"/>
                  <dgm:param type="spanAng" val="-80"/>
                  <dgm:param type="rotPath" val="alongPath"/>
                </dgm:alg>
              </dgm:else>
            </dgm:choose>
          </dgm:if>
          <dgm:else name="Name9">
            <dgm:choose name="Name10">
              <dgm:if name="Name11" func="var" arg="dir" op="equ" val="norm">
                <dgm:alg type="cycle">
                  <dgm:param type="stAng" val="-60"/>
                  <dgm:param type="spanAng" val="120"/>
                  <dgm:param type="rotPath" val="alongPath"/>
                </dgm:alg>
              </dgm:if>
              <dgm:else name="Name12">
                <dgm:alg type="cycle">
                  <dgm:param type="stAng" val="60"/>
                  <dgm:param type="spanAng" val="-120"/>
                  <dgm:param type="rotPath" val="alongPath"/>
                </dgm:alg>
              </dgm:else>
            </dgm:choose>
          </dgm:else>
        </dgm:choose>
      </dgm:else>
    </dgm:choose>
    <dgm:shape xmlns:r="http://schemas.openxmlformats.org/officeDocument/2006/relationships" r:blip="">
      <dgm:adjLst/>
    </dgm:shape>
    <dgm:presOf/>
    <dgm:choose name="Name13">
      <dgm:if name="Name14" axis="ch" ptType="node" func="cnt" op="equ" val="2">
        <dgm:constrLst>
          <dgm:constr type="w" for="ch" ptType="node" refType="w"/>
          <dgm:constr type="primFontSz" for="ch" ptType="node" op="equ" val="65"/>
          <dgm:constr type="sibSp" refType="w" fact="0.22"/>
        </dgm:constrLst>
      </dgm:if>
      <dgm:else name="Name15">
        <dgm:constrLst>
          <dgm:constr type="w" for="ch" ptType="node" refType="w"/>
          <dgm:constr type="primFontSz" for="ch" ptType="node" op="equ" val="65"/>
          <dgm:constr type="sibSp" refType="w" fact="0.14"/>
        </dgm:constrLst>
      </dgm:else>
    </dgm:choose>
    <dgm:ruleLst/>
    <dgm:forEach name="Name16" axis="ch" ptType="node">
      <dgm:choose name="Name17">
        <dgm:if name="Name18" axis="par ch" ptType="doc node" func="cnt" op="equ" val="1">
          <dgm:layoutNode name="one">
            <dgm:varLst>
              <dgm:bulletEnabled val="1"/>
            </dgm:varLst>
            <dgm:alg type="tx"/>
            <dgm:shape xmlns:r="http://schemas.openxmlformats.org/officeDocument/2006/relationships" type="round2SameRect" r:blip="">
              <dgm:adjLst/>
            </dgm:shape>
            <dgm:presOf axis="desOrSelf" ptType="node"/>
            <dgm:constrLst>
              <dgm:constr type="h" refType="w" fact="0.65"/>
              <dgm:constr type="tMarg" refType="primFontSz" fact="0.1"/>
              <dgm:constr type="bMarg" refType="primFontSz" fact="0.1"/>
              <dgm:constr type="lMarg" refType="primFontSz" fact="0.3"/>
              <dgm:constr type="rMarg" refType="primFontSz" fact="0.3"/>
            </dgm:constrLst>
            <dgm:ruleLst>
              <dgm:rule type="primFontSz" val="5" fact="NaN" max="NaN"/>
            </dgm:ruleLst>
          </dgm:layoutNode>
        </dgm:if>
        <dgm:else name="Name19">
          <dgm:layoutNode name="twoplus">
            <dgm:varLst>
              <dgm:bulletEnabled val="1"/>
            </dgm:varLst>
            <dgm:alg type="tx">
              <dgm:param type="autoTxRot" val="grav"/>
            </dgm:alg>
            <dgm:shape xmlns:r="http://schemas.openxmlformats.org/officeDocument/2006/relationships" type="round2SameRect" r:blip="">
              <dgm:adjLst/>
            </dgm:shape>
            <dgm:presOf axis="desOrSelf" ptType="node"/>
            <dgm:constrLst>
              <dgm:constr type="h" refType="w" fact="0.65"/>
              <dgm:constr type="tMarg" refType="primFontSz" fact="0.1"/>
              <dgm:constr type="bMarg" refType="primFontSz" fact="0.1"/>
              <dgm:constr type="lMarg" refType="primFontSz" fact="0.3"/>
              <dgm:constr type="rMarg" refType="primFontSz" fact="0.3"/>
            </dgm:constrLst>
            <dgm:ruleLst>
              <dgm:rule type="primFontSz" val="5" fact="NaN" max="NaN"/>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6.xml><?xml version="1.0" encoding="utf-8"?>
<dgm:layoutDef xmlns:dgm="http://schemas.openxmlformats.org/drawingml/2006/diagram" xmlns:a="http://schemas.openxmlformats.org/drawingml/2006/main" uniqueId="urn:microsoft.com/office/officeart/2008/layout/IncreasingCircleProcess">
  <dgm:title val=""/>
  <dgm:desc val=""/>
  <dgm:catLst>
    <dgm:cat type="list" pri="8300"/>
    <dgm:cat type="process" pri="43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param type="horzAlign" val="ctr"/>
          <dgm:param type="vertAlign" val="t"/>
        </dgm:alg>
      </dgm:if>
      <dgm:else name="Name3">
        <dgm:alg type="lin">
          <dgm:param type="linDir" val="fromR"/>
          <dgm:param type="horzAlign" val="ctr"/>
          <dgm:param type="vertAlign" val="t"/>
        </dgm:alg>
      </dgm:else>
    </dgm:choose>
    <dgm:shape xmlns:r="http://schemas.openxmlformats.org/officeDocument/2006/relationships" r:blip="">
      <dgm:adjLst/>
    </dgm:shape>
    <dgm:constrLst>
      <dgm:constr type="primFontSz" for="des" forName="Child" val="65"/>
      <dgm:constr type="primFontSz" for="des" forName="Parent" val="65"/>
      <dgm:constr type="primFontSz" for="des" forName="Child" refType="primFontSz" refFor="des" refForName="Parent" op="lte"/>
      <dgm:constr type="w" for="ch" forName="composite" refType="w"/>
      <dgm:constr type="h" for="ch" forName="composite" refType="h"/>
      <dgm:constr type="sp" refType="w" refFor="ch" refForName="composite" op="equ" fact="0.05"/>
      <dgm:constr type="w" for="ch" forName="sibTrans" refType="h" refFor="ch" refForName="composite" op="equ" fact="0.04"/>
    </dgm:constrLst>
    <dgm:forEach name="nodesForEach" axis="ch" ptType="node" cnt="7">
      <dgm:layoutNode name="composite">
        <dgm:alg type="composite">
          <dgm:param type="ar" val="0.8"/>
        </dgm:alg>
        <dgm:choose name="Name4">
          <dgm:if name="Name5" func="var" arg="dir" op="equ" val="norm">
            <dgm:constrLst>
              <dgm:constr type="l" for="ch" forName="Child" refType="w" fact="0.29"/>
              <dgm:constr type="t" for="ch" forName="Child" refType="h" fact="0.192"/>
              <dgm:constr type="w" for="ch" forName="Child" refType="w" fact="0.71"/>
              <dgm:constr type="h" for="ch" forName="Child" refType="h" fact="0.808"/>
              <dgm:constr type="l" for="ch" forName="Parent" refType="w" fact="0.29"/>
              <dgm:constr type="t" for="ch" forName="Parent" refType="h" fact="0"/>
              <dgm:constr type="w" for="ch" forName="Parent" refType="w" fact="0.71"/>
              <dgm:constr type="h" for="ch" forName="Parent" refType="h" fact="0.192"/>
              <dgm:constr type="l" for="ch" forName="BackAccent" refType="w" fact="0"/>
              <dgm:constr type="t" for="ch" forName="BackAccent" refType="h" fact="0"/>
              <dgm:constr type="w" for="ch" forName="BackAccent" refType="w" fact="0.24"/>
              <dgm:constr type="h" for="ch" forName="BackAccent" refType="h" fact="0.192"/>
              <dgm:constr type="l" for="ch" forName="Accent" refType="w" fact="0.024"/>
              <dgm:constr type="t" for="ch" forName="Accent" refType="h" fact="0.0192"/>
              <dgm:constr type="w" for="ch" forName="Accent" refType="w" fact="0.192"/>
              <dgm:constr type="h" for="ch" forName="Accent" refType="h" fact="0.1536"/>
            </dgm:constrLst>
          </dgm:if>
          <dgm:else name="Name6">
            <dgm:constrLst>
              <dgm:constr type="r" for="ch" forName="Child" refType="w" fact="0.71"/>
              <dgm:constr type="t" for="ch" forName="Child" refType="h" fact="0.192"/>
              <dgm:constr type="w" for="ch" forName="Child" refType="w" fact="0.71"/>
              <dgm:constr type="h" for="ch" forName="Child" refType="h" fact="0.808"/>
              <dgm:constr type="r" for="ch" forName="Parent" refType="w" fact="0.71"/>
              <dgm:constr type="t" for="ch" forName="Parent" refType="h" fact="0"/>
              <dgm:constr type="w" for="ch" forName="Parent" refType="w" fact="0.71"/>
              <dgm:constr type="h" for="ch" forName="Parent" refType="h" fact="0.192"/>
              <dgm:constr type="r" for="ch" forName="BackAccent" refType="w"/>
              <dgm:constr type="t" for="ch" forName="BackAccent" refType="h" fact="0"/>
              <dgm:constr type="w" for="ch" forName="BackAccent" refType="w" fact="0.24"/>
              <dgm:constr type="h" for="ch" forName="BackAccent" refType="h" fact="0.192"/>
              <dgm:constr type="r" for="ch" forName="Accent" refType="w" fact="0.976"/>
              <dgm:constr type="t" for="ch" forName="Accent" refType="h" fact="0.0192"/>
              <dgm:constr type="w" for="ch" forName="Accent" refType="w" fact="0.192"/>
              <dgm:constr type="h" for="ch" forName="Accent" refType="h" fact="0.1536"/>
            </dgm:constrLst>
          </dgm:else>
        </dgm:choose>
        <dgm:layoutNode name="BackAccent" styleLbl="bgShp">
          <dgm:alg type="sp"/>
          <dgm:shape xmlns:r="http://schemas.openxmlformats.org/officeDocument/2006/relationships" type="ellipse" r:blip="">
            <dgm:adjLst/>
          </dgm:shape>
          <dgm:presOf/>
        </dgm:layoutNode>
        <dgm:layoutNode name="Accent" styleLbl="alignNode1">
          <dgm:alg type="sp"/>
          <dgm:choose name="Name7">
            <dgm:if name="Name8" axis="precedSib" ptType="node" func="cnt" op="equ" val="0">
              <dgm:choose name="Name9">
                <dgm:if name="Name10" axis="followSib" ptType="node" func="cnt" op="equ" val="0">
                  <dgm:shape xmlns:r="http://schemas.openxmlformats.org/officeDocument/2006/relationships" type="chord" r:blip="">
                    <dgm:adjLst>
                      <dgm:adj idx="1" val="-90"/>
                      <dgm:adj idx="2" val="-90"/>
                    </dgm:adjLst>
                  </dgm:shape>
                </dgm:if>
                <dgm:if name="Name11" axis="followSib" ptType="node" func="cnt" op="equ" val="1">
                  <dgm:shape xmlns:r="http://schemas.openxmlformats.org/officeDocument/2006/relationships" type="chord" r:blip="">
                    <dgm:adjLst>
                      <dgm:adj idx="1" val="0"/>
                      <dgm:adj idx="2" val="180"/>
                    </dgm:adjLst>
                  </dgm:shape>
                </dgm:if>
                <dgm:if name="Name12" axis="followSib" ptType="node" func="cnt" op="equ" val="2">
                  <dgm:shape xmlns:r="http://schemas.openxmlformats.org/officeDocument/2006/relationships" type="chord" r:blip="">
                    <dgm:adjLst>
                      <dgm:adj idx="1" val="19.4712"/>
                      <dgm:adj idx="2" val="160.5288"/>
                    </dgm:adjLst>
                  </dgm:shape>
                </dgm:if>
                <dgm:if name="Name13" axis="followSib" ptType="node" func="cnt" op="equ" val="3">
                  <dgm:shape xmlns:r="http://schemas.openxmlformats.org/officeDocument/2006/relationships" type="chord" r:blip="">
                    <dgm:adjLst>
                      <dgm:adj idx="1" val="30"/>
                      <dgm:adj idx="2" val="150"/>
                    </dgm:adjLst>
                  </dgm:shape>
                </dgm:if>
                <dgm:if name="Name14" axis="followSib" ptType="node" func="cnt" op="equ" val="4">
                  <dgm:shape xmlns:r="http://schemas.openxmlformats.org/officeDocument/2006/relationships" type="chord" r:blip="">
                    <dgm:adjLst>
                      <dgm:adj idx="1" val="38.8699"/>
                      <dgm:adj idx="2" val="143.1301"/>
                    </dgm:adjLst>
                  </dgm:shape>
                </dgm:if>
                <dgm:if name="Name15" axis="followSib" ptType="node" func="cnt" op="equ" val="5">
                  <dgm:shape xmlns:r="http://schemas.openxmlformats.org/officeDocument/2006/relationships" type="chord" r:blip="">
                    <dgm:adjLst>
                      <dgm:adj idx="1" val="41.8103"/>
                      <dgm:adj idx="2" val="138.1897"/>
                    </dgm:adjLst>
                  </dgm:shape>
                </dgm:if>
                <dgm:else name="Name16">
                  <dgm:shape xmlns:r="http://schemas.openxmlformats.org/officeDocument/2006/relationships" type="chord" r:blip="">
                    <dgm:adjLst>
                      <dgm:adj idx="1" val="45.5847"/>
                      <dgm:adj idx="2" val="134.4153"/>
                    </dgm:adjLst>
                  </dgm:shape>
                </dgm:else>
              </dgm:choose>
            </dgm:if>
            <dgm:if name="Name17" axis="precedSib" ptType="node" func="cnt" op="equ" val="1">
              <dgm:choose name="Name18">
                <dgm:if name="Name19" axis="followSib" ptType="node" func="cnt" op="equ" val="0">
                  <dgm:shape xmlns:r="http://schemas.openxmlformats.org/officeDocument/2006/relationships" type="chord" r:blip="">
                    <dgm:adjLst>
                      <dgm:adj idx="1" val="-90"/>
                      <dgm:adj idx="2" val="-90"/>
                    </dgm:adjLst>
                  </dgm:shape>
                </dgm:if>
                <dgm:if name="Name20" axis="followSib" ptType="node" func="cnt" op="equ" val="1">
                  <dgm:shape xmlns:r="http://schemas.openxmlformats.org/officeDocument/2006/relationships" type="chord" r:blip="">
                    <dgm:adjLst>
                      <dgm:adj idx="1" val="-19.4712"/>
                      <dgm:adj idx="2" val="-160.5288"/>
                    </dgm:adjLst>
                  </dgm:shape>
                </dgm:if>
                <dgm:if name="Name21" axis="followSib" ptType="node" func="cnt" op="equ" val="2">
                  <dgm:shape xmlns:r="http://schemas.openxmlformats.org/officeDocument/2006/relationships" type="chord" r:blip="">
                    <dgm:adjLst>
                      <dgm:adj idx="1" val="0"/>
                      <dgm:adj idx="2" val="180"/>
                    </dgm:adjLst>
                  </dgm:shape>
                </dgm:if>
                <dgm:if name="Name22" axis="followSib" ptType="node" func="cnt" op="equ" val="3">
                  <dgm:shape xmlns:r="http://schemas.openxmlformats.org/officeDocument/2006/relationships" type="chord" r:blip="">
                    <dgm:adjLst>
                      <dgm:adj idx="1" val="11.537"/>
                      <dgm:adj idx="2" val="168.463"/>
                    </dgm:adjLst>
                  </dgm:shape>
                </dgm:if>
                <dgm:if name="Name23" axis="followSib" ptType="node" func="cnt" op="equ" val="4">
                  <dgm:shape xmlns:r="http://schemas.openxmlformats.org/officeDocument/2006/relationships" type="chord" r:blip="">
                    <dgm:adjLst>
                      <dgm:adj idx="1" val="19.4712"/>
                      <dgm:adj idx="2" val="160.5288"/>
                    </dgm:adjLst>
                  </dgm:shape>
                </dgm:if>
                <dgm:else name="Name24">
                  <dgm:shape xmlns:r="http://schemas.openxmlformats.org/officeDocument/2006/relationships" type="chord" r:blip="">
                    <dgm:adjLst>
                      <dgm:adj idx="1" val="25.3769"/>
                      <dgm:adj idx="2" val="154.6231"/>
                    </dgm:adjLst>
                  </dgm:shape>
                </dgm:else>
              </dgm:choose>
            </dgm:if>
            <dgm:if name="Name25" axis="precedSib" ptType="node" func="cnt" op="equ" val="2">
              <dgm:choose name="Name26">
                <dgm:if name="Name27" axis="followSib" ptType="node" func="cnt" op="equ" val="0">
                  <dgm:shape xmlns:r="http://schemas.openxmlformats.org/officeDocument/2006/relationships" type="chord" r:blip="">
                    <dgm:adjLst>
                      <dgm:adj idx="1" val="-90"/>
                      <dgm:adj idx="2" val="-90"/>
                    </dgm:adjLst>
                  </dgm:shape>
                </dgm:if>
                <dgm:if name="Name28" axis="followSib" ptType="node" func="cnt" op="equ" val="1">
                  <dgm:shape xmlns:r="http://schemas.openxmlformats.org/officeDocument/2006/relationships" type="chord" r:blip="">
                    <dgm:adjLst>
                      <dgm:adj idx="1" val="-30"/>
                      <dgm:adj idx="2" val="-150"/>
                    </dgm:adjLst>
                  </dgm:shape>
                </dgm:if>
                <dgm:if name="Name29" axis="followSib" ptType="node" func="cnt" op="equ" val="2">
                  <dgm:shape xmlns:r="http://schemas.openxmlformats.org/officeDocument/2006/relationships" type="chord" r:blip="">
                    <dgm:adjLst>
                      <dgm:adj idx="1" val="-11.537"/>
                      <dgm:adj idx="2" val="-168.463"/>
                    </dgm:adjLst>
                  </dgm:shape>
                </dgm:if>
                <dgm:if name="Name30" axis="followSib" ptType="node" func="cnt" op="equ" val="3">
                  <dgm:shape xmlns:r="http://schemas.openxmlformats.org/officeDocument/2006/relationships" type="chord" r:blip="">
                    <dgm:adjLst>
                      <dgm:adj idx="1" val="0"/>
                      <dgm:adj idx="2" val="180"/>
                    </dgm:adjLst>
                  </dgm:shape>
                </dgm:if>
                <dgm:else name="Name31">
                  <dgm:shape xmlns:r="http://schemas.openxmlformats.org/officeDocument/2006/relationships" type="chord" r:blip="">
                    <dgm:adjLst>
                      <dgm:adj idx="1" val="8.2133"/>
                      <dgm:adj idx="2" val="171.7867"/>
                    </dgm:adjLst>
                  </dgm:shape>
                </dgm:else>
              </dgm:choose>
            </dgm:if>
            <dgm:if name="Name32" axis="precedSib" ptType="node" func="cnt" op="equ" val="3">
              <dgm:choose name="Name33">
                <dgm:if name="Name34" axis="followSib" ptType="node" func="cnt" op="equ" val="0">
                  <dgm:shape xmlns:r="http://schemas.openxmlformats.org/officeDocument/2006/relationships" type="chord" r:blip="">
                    <dgm:adjLst>
                      <dgm:adj idx="1" val="-90"/>
                      <dgm:adj idx="2" val="-90"/>
                    </dgm:adjLst>
                  </dgm:shape>
                </dgm:if>
                <dgm:if name="Name35" axis="followSib" ptType="node" func="cnt" op="equ" val="1">
                  <dgm:shape xmlns:r="http://schemas.openxmlformats.org/officeDocument/2006/relationships" type="chord" r:blip="">
                    <dgm:adjLst>
                      <dgm:adj idx="1" val="-38.8699"/>
                      <dgm:adj idx="2" val="-143.1301"/>
                    </dgm:adjLst>
                  </dgm:shape>
                </dgm:if>
                <dgm:if name="Name36" axis="followSib" ptType="node" func="cnt" op="equ" val="2">
                  <dgm:shape xmlns:r="http://schemas.openxmlformats.org/officeDocument/2006/relationships" type="chord" r:blip="">
                    <dgm:adjLst>
                      <dgm:adj idx="1" val="-19.4712"/>
                      <dgm:adj idx="2" val="-160.5288"/>
                    </dgm:adjLst>
                  </dgm:shape>
                </dgm:if>
                <dgm:else name="Name37">
                  <dgm:shape xmlns:r="http://schemas.openxmlformats.org/officeDocument/2006/relationships" type="chord" r:blip="">
                    <dgm:adjLst>
                      <dgm:adj idx="1" val="-8.2133"/>
                      <dgm:adj idx="2" val="-171.7867"/>
                    </dgm:adjLst>
                  </dgm:shape>
                </dgm:else>
              </dgm:choose>
            </dgm:if>
            <dgm:if name="Name38" axis="precedSib" ptType="node" func="cnt" op="equ" val="4">
              <dgm:choose name="Name39">
                <dgm:if name="Name40" axis="followSib" ptType="node" func="cnt" op="equ" val="0">
                  <dgm:shape xmlns:r="http://schemas.openxmlformats.org/officeDocument/2006/relationships" type="chord" r:blip="">
                    <dgm:adjLst>
                      <dgm:adj idx="1" val="-90"/>
                      <dgm:adj idx="2" val="-90"/>
                    </dgm:adjLst>
                  </dgm:shape>
                </dgm:if>
                <dgm:if name="Name41" axis="followSib" ptType="node" func="cnt" op="equ" val="1">
                  <dgm:shape xmlns:r="http://schemas.openxmlformats.org/officeDocument/2006/relationships" type="chord" r:blip="">
                    <dgm:adjLst>
                      <dgm:adj idx="1" val="-41.8103"/>
                      <dgm:adj idx="2" val="-138.1897"/>
                    </dgm:adjLst>
                  </dgm:shape>
                </dgm:if>
                <dgm:else name="Name42">
                  <dgm:shape xmlns:r="http://schemas.openxmlformats.org/officeDocument/2006/relationships" type="chord" r:blip="">
                    <dgm:adjLst>
                      <dgm:adj idx="1" val="-25.3769"/>
                      <dgm:adj idx="2" val="-154.6231"/>
                    </dgm:adjLst>
                  </dgm:shape>
                </dgm:else>
              </dgm:choose>
            </dgm:if>
            <dgm:if name="Name43" axis="precedSib" ptType="node" func="cnt" op="equ" val="5">
              <dgm:choose name="Name44">
                <dgm:if name="Name45" axis="followSib" ptType="node" func="cnt" op="equ" val="0">
                  <dgm:shape xmlns:r="http://schemas.openxmlformats.org/officeDocument/2006/relationships" type="chord" r:blip="">
                    <dgm:adjLst>
                      <dgm:adj idx="1" val="-90"/>
                      <dgm:adj idx="2" val="-90"/>
                    </dgm:adjLst>
                  </dgm:shape>
                </dgm:if>
                <dgm:else name="Name46">
                  <dgm:shape xmlns:r="http://schemas.openxmlformats.org/officeDocument/2006/relationships" type="chord" r:blip="">
                    <dgm:adjLst>
                      <dgm:adj idx="1" val="-45.5847"/>
                      <dgm:adj idx="2" val="-134.4153"/>
                    </dgm:adjLst>
                  </dgm:shape>
                </dgm:else>
              </dgm:choose>
            </dgm:if>
            <dgm:else name="Name47">
              <dgm:shape xmlns:r="http://schemas.openxmlformats.org/officeDocument/2006/relationships" type="chord" r:blip="">
                <dgm:adjLst>
                  <dgm:adj idx="1" val="-90"/>
                  <dgm:adj idx="2" val="-90"/>
                </dgm:adjLst>
              </dgm:shape>
            </dgm:else>
          </dgm:choose>
          <dgm:presOf/>
        </dgm:layoutNode>
        <dgm:layoutNode name="Child" styleLbl="revTx">
          <dgm:varLst>
            <dgm:chMax val="0"/>
            <dgm:chPref val="0"/>
            <dgm:bulletEnabled val="1"/>
          </dgm:varLst>
          <dgm:choose name="Name48">
            <dgm:if name="Name49" func="var" arg="dir" op="equ" val="norm">
              <dgm:alg type="tx">
                <dgm:param type="parTxLTRAlign" val="l"/>
                <dgm:param type="parTxRTLAlign" val="l"/>
                <dgm:param type="txAnchorVert" val="t"/>
              </dgm:alg>
            </dgm:if>
            <dgm:else name="Name50">
              <dgm:alg type="tx">
                <dgm:param type="parTxLTRAlign" val="r"/>
                <dgm:param type="parTxRTLAlign" val="r"/>
                <dgm:param type="txAnchorVert" val="t"/>
              </dgm:alg>
            </dgm:else>
          </dgm:choose>
          <dgm:choose name="Name51">
            <dgm:if name="Name52" axis="ch" ptType="node" func="cnt" op="gte" val="1">
              <dgm:shape xmlns:r="http://schemas.openxmlformats.org/officeDocument/2006/relationships" type="rect" r:blip="">
                <dgm:adjLst/>
              </dgm:shape>
            </dgm:if>
            <dgm:else name="Name53">
              <dgm:shape xmlns:r="http://schemas.openxmlformats.org/officeDocument/2006/relationships" type="rect" r:blip="" hideGeom="1">
                <dgm:adjLst/>
              </dgm:shape>
            </dgm:else>
          </dgm:choose>
          <dgm:choose name="Name54">
            <dgm:if name="Name55" axis="ch" ptType="node" func="cnt" op="gte" val="1">
              <dgm:presOf axis="des" ptType="node"/>
            </dgm:if>
            <dgm:else name="Name56">
              <dgm:presOf/>
            </dgm:else>
          </dgm:choos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Parent" styleLbl="revTx">
          <dgm:varLst>
            <dgm:chMax val="1"/>
            <dgm:chPref val="1"/>
            <dgm:bulletEnabled val="1"/>
          </dgm:varLst>
          <dgm:choose name="Name57">
            <dgm:if name="Name58" func="var" arg="dir" op="equ" val="norm">
              <dgm:alg type="tx">
                <dgm:param type="parTxLTRAlign" val="l"/>
                <dgm:param type="parTxRTLAlign" val="l"/>
                <dgm:param type="shpTxLTRAlignCh" val="l"/>
                <dgm:param type="shpTxRTLAlignCh" val="l"/>
                <dgm:param type="txAnchorVert" val="b"/>
                <dgm:param type="txAnchorVertCh" val="b"/>
              </dgm:alg>
            </dgm:if>
            <dgm:else name="Name59">
              <dgm:alg type="tx">
                <dgm:param type="parTxLTRAlign" val="r"/>
                <dgm:param type="parTxRTLAlign" val="r"/>
                <dgm:param type="shpTxLTRAlignCh" val="r"/>
                <dgm:param type="shpTxRTLAlignCh" val="r"/>
                <dgm:param type="txAnchorVert" val="b"/>
                <dgm:param type="txAnchorVertCh" val="b"/>
              </dgm:alg>
            </dgm:else>
          </dgm:choose>
          <dgm:shape xmlns:r="http://schemas.openxmlformats.org/officeDocument/2006/relationships" type="rect" r:blip="">
            <dgm:adjLst/>
          </dgm:shape>
          <dgm:presOf axis="self"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C7A8CA-52EC-4234-AC82-EBF6F8B47197}" type="datetimeFigureOut">
              <a:rPr lang="en-US" smtClean="0"/>
              <a:pPr/>
              <a:t>6/10/2019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77D502-EDB7-4BC9-913E-CFDA170D4C5F}" type="slidenum">
              <a:rPr lang="en-US" smtClean="0"/>
              <a:pPr/>
              <a:t>‹#›</a:t>
            </a:fld>
            <a:endParaRPr lang="en-US"/>
          </a:p>
        </p:txBody>
      </p:sp>
    </p:spTree>
    <p:extLst>
      <p:ext uri="{BB962C8B-B14F-4D97-AF65-F5344CB8AC3E}">
        <p14:creationId xmlns:p14="http://schemas.microsoft.com/office/powerpoint/2010/main" val="32441165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lvl1pPr eaLnBrk="0" hangingPunct="0">
              <a:defRPr>
                <a:solidFill>
                  <a:schemeClr val="tx1"/>
                </a:solidFill>
                <a:latin typeface="Arial" pitchFamily="34" charset="0"/>
              </a:defRPr>
            </a:lvl1pPr>
            <a:lvl2pPr marL="742853" indent="-285713" eaLnBrk="0" hangingPunct="0">
              <a:defRPr>
                <a:solidFill>
                  <a:schemeClr val="tx1"/>
                </a:solidFill>
                <a:latin typeface="Arial" pitchFamily="34" charset="0"/>
              </a:defRPr>
            </a:lvl2pPr>
            <a:lvl3pPr marL="1142851" indent="-228570" eaLnBrk="0" hangingPunct="0">
              <a:defRPr>
                <a:solidFill>
                  <a:schemeClr val="tx1"/>
                </a:solidFill>
                <a:latin typeface="Arial" pitchFamily="34" charset="0"/>
              </a:defRPr>
            </a:lvl3pPr>
            <a:lvl4pPr marL="1599992" indent="-228570" eaLnBrk="0" hangingPunct="0">
              <a:defRPr>
                <a:solidFill>
                  <a:schemeClr val="tx1"/>
                </a:solidFill>
                <a:latin typeface="Arial" pitchFamily="34" charset="0"/>
              </a:defRPr>
            </a:lvl4pPr>
            <a:lvl5pPr marL="2057132" indent="-228570" eaLnBrk="0" hangingPunct="0">
              <a:defRPr>
                <a:solidFill>
                  <a:schemeClr val="tx1"/>
                </a:solidFill>
                <a:latin typeface="Arial" pitchFamily="34" charset="0"/>
              </a:defRPr>
            </a:lvl5pPr>
            <a:lvl6pPr marL="2514273" indent="-228570" eaLnBrk="0" fontAlgn="base" hangingPunct="0">
              <a:spcBef>
                <a:spcPct val="0"/>
              </a:spcBef>
              <a:spcAft>
                <a:spcPct val="0"/>
              </a:spcAft>
              <a:defRPr>
                <a:solidFill>
                  <a:schemeClr val="tx1"/>
                </a:solidFill>
                <a:latin typeface="Arial" pitchFamily="34" charset="0"/>
              </a:defRPr>
            </a:lvl6pPr>
            <a:lvl7pPr marL="2971413" indent="-228570" eaLnBrk="0" fontAlgn="base" hangingPunct="0">
              <a:spcBef>
                <a:spcPct val="0"/>
              </a:spcBef>
              <a:spcAft>
                <a:spcPct val="0"/>
              </a:spcAft>
              <a:defRPr>
                <a:solidFill>
                  <a:schemeClr val="tx1"/>
                </a:solidFill>
                <a:latin typeface="Arial" pitchFamily="34" charset="0"/>
              </a:defRPr>
            </a:lvl7pPr>
            <a:lvl8pPr marL="3428554" indent="-228570" eaLnBrk="0" fontAlgn="base" hangingPunct="0">
              <a:spcBef>
                <a:spcPct val="0"/>
              </a:spcBef>
              <a:spcAft>
                <a:spcPct val="0"/>
              </a:spcAft>
              <a:defRPr>
                <a:solidFill>
                  <a:schemeClr val="tx1"/>
                </a:solidFill>
                <a:latin typeface="Arial" pitchFamily="34" charset="0"/>
              </a:defRPr>
            </a:lvl8pPr>
            <a:lvl9pPr marL="3885694" indent="-228570" eaLnBrk="0" fontAlgn="base" hangingPunct="0">
              <a:spcBef>
                <a:spcPct val="0"/>
              </a:spcBef>
              <a:spcAft>
                <a:spcPct val="0"/>
              </a:spcAft>
              <a:defRPr>
                <a:solidFill>
                  <a:schemeClr val="tx1"/>
                </a:solidFill>
                <a:latin typeface="Arial" pitchFamily="34" charset="0"/>
              </a:defRPr>
            </a:lvl9pPr>
          </a:lstStyle>
          <a:p>
            <a:pPr eaLnBrk="1" hangingPunct="1"/>
            <a:fld id="{0DF723C4-0478-40BA-A49C-C10BFE3132FC}" type="slidenum">
              <a:rPr lang="en-ZA">
                <a:solidFill>
                  <a:prstClr val="black"/>
                </a:solidFill>
              </a:rPr>
              <a:pPr eaLnBrk="1" hangingPunct="1"/>
              <a:t>1</a:t>
            </a:fld>
            <a:endParaRPr lang="en-ZA">
              <a:solidFill>
                <a:prstClr val="black"/>
              </a:solidFill>
            </a:endParaRPr>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p:spPr>
        <p:txBody>
          <a:bodyPr/>
          <a:lstStyle/>
          <a:p>
            <a:pPr eaLnBrk="1" hangingPunct="1"/>
            <a:endParaRPr lang="en-US" smtClean="0">
              <a:latin typeface="Arial" pitchFamily="34" charset="0"/>
            </a:endParaRPr>
          </a:p>
        </p:txBody>
      </p:sp>
    </p:spTree>
    <p:extLst>
      <p:ext uri="{BB962C8B-B14F-4D97-AF65-F5344CB8AC3E}">
        <p14:creationId xmlns:p14="http://schemas.microsoft.com/office/powerpoint/2010/main" val="18928041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0A77D502-EDB7-4BC9-913E-CFDA170D4C5F}"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26123082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0A77D502-EDB7-4BC9-913E-CFDA170D4C5F}" type="slidenum">
              <a:rPr lang="en-US" smtClean="0"/>
              <a:pPr/>
              <a:t>2</a:t>
            </a:fld>
            <a:endParaRPr lang="en-US"/>
          </a:p>
        </p:txBody>
      </p:sp>
    </p:spTree>
    <p:extLst>
      <p:ext uri="{BB962C8B-B14F-4D97-AF65-F5344CB8AC3E}">
        <p14:creationId xmlns:p14="http://schemas.microsoft.com/office/powerpoint/2010/main" val="22229107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0A77D502-EDB7-4BC9-913E-CFDA170D4C5F}" type="slidenum">
              <a:rPr lang="en-US" smtClean="0"/>
              <a:pPr/>
              <a:t>3</a:t>
            </a:fld>
            <a:endParaRPr lang="en-US"/>
          </a:p>
        </p:txBody>
      </p:sp>
    </p:spTree>
    <p:extLst>
      <p:ext uri="{BB962C8B-B14F-4D97-AF65-F5344CB8AC3E}">
        <p14:creationId xmlns:p14="http://schemas.microsoft.com/office/powerpoint/2010/main" val="13907741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Notes: Option 1 is equal to 8%</a:t>
            </a:r>
            <a:r>
              <a:rPr lang="en-GB" baseline="0" dirty="0" smtClean="0"/>
              <a:t> growth per year, Option 2 on 3% per year. 3% is possibly still optimistic as many programmes show no growth.  As a point </a:t>
            </a:r>
            <a:r>
              <a:rPr lang="en-GB" dirty="0" smtClean="0"/>
              <a:t> growth</a:t>
            </a:r>
            <a:r>
              <a:rPr lang="en-GB" baseline="0" dirty="0" smtClean="0"/>
              <a:t> rates since introduction of ID reporting requirements were 5% and 15%.  However EPWP still not fully “recovered” and not clear how much it can grow once it has recovered. Remember that in Phase 3, </a:t>
            </a:r>
            <a:r>
              <a:rPr lang="en-GB" baseline="0" dirty="0" err="1" smtClean="0"/>
              <a:t>Env</a:t>
            </a:r>
            <a:r>
              <a:rPr lang="en-GB" baseline="0" dirty="0" smtClean="0"/>
              <a:t> and Social Sectors were </a:t>
            </a:r>
            <a:r>
              <a:rPr lang="en-GB" baseline="0" dirty="0" err="1" smtClean="0"/>
              <a:t>basicialy</a:t>
            </a:r>
            <a:r>
              <a:rPr lang="en-GB" baseline="0" dirty="0" smtClean="0"/>
              <a:t> not growing, and neither were CWP and NPO in the outer 3 years.</a:t>
            </a:r>
            <a:endParaRPr lang="en-GB" dirty="0"/>
          </a:p>
        </p:txBody>
      </p:sp>
      <p:sp>
        <p:nvSpPr>
          <p:cNvPr id="4" name="Slide Number Placeholder 3"/>
          <p:cNvSpPr>
            <a:spLocks noGrp="1"/>
          </p:cNvSpPr>
          <p:nvPr>
            <p:ph type="sldNum" sz="quarter" idx="10"/>
          </p:nvPr>
        </p:nvSpPr>
        <p:spPr/>
        <p:txBody>
          <a:bodyPr/>
          <a:lstStyle/>
          <a:p>
            <a:fld id="{D03DDABC-5FF3-4334-8B8B-65DBBD891F0D}" type="slidenum">
              <a:rPr lang="en-GB" smtClean="0">
                <a:solidFill>
                  <a:prstClr val="black"/>
                </a:solidFill>
              </a:rPr>
              <a:pPr/>
              <a:t>7</a:t>
            </a:fld>
            <a:endParaRPr lang="en-GB">
              <a:solidFill>
                <a:prstClr val="black"/>
              </a:solidFill>
            </a:endParaRPr>
          </a:p>
        </p:txBody>
      </p:sp>
    </p:spTree>
    <p:extLst>
      <p:ext uri="{BB962C8B-B14F-4D97-AF65-F5344CB8AC3E}">
        <p14:creationId xmlns:p14="http://schemas.microsoft.com/office/powerpoint/2010/main" val="26693362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03DDABC-5FF3-4334-8B8B-65DBBD891F0D}" type="slidenum">
              <a:rPr lang="en-GB" smtClean="0">
                <a:solidFill>
                  <a:prstClr val="black"/>
                </a:solidFill>
              </a:rPr>
              <a:pPr/>
              <a:t>8</a:t>
            </a:fld>
            <a:endParaRPr lang="en-GB">
              <a:solidFill>
                <a:prstClr val="black"/>
              </a:solidFill>
            </a:endParaRPr>
          </a:p>
        </p:txBody>
      </p:sp>
    </p:spTree>
    <p:extLst>
      <p:ext uri="{BB962C8B-B14F-4D97-AF65-F5344CB8AC3E}">
        <p14:creationId xmlns:p14="http://schemas.microsoft.com/office/powerpoint/2010/main" val="21960473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0A77D502-EDB7-4BC9-913E-CFDA170D4C5F}"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28435317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0A77D502-EDB7-4BC9-913E-CFDA170D4C5F}"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7086077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0A77D502-EDB7-4BC9-913E-CFDA170D4C5F}"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18755024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03DDABC-5FF3-4334-8B8B-65DBBD891F0D}" type="slidenum">
              <a:rPr lang="en-GB" smtClean="0"/>
              <a:t>12</a:t>
            </a:fld>
            <a:endParaRPr lang="en-GB"/>
          </a:p>
        </p:txBody>
      </p:sp>
    </p:spTree>
    <p:extLst>
      <p:ext uri="{BB962C8B-B14F-4D97-AF65-F5344CB8AC3E}">
        <p14:creationId xmlns:p14="http://schemas.microsoft.com/office/powerpoint/2010/main" val="9011638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ea typeface="ＭＳ Ｐゴシック" pitchFamily="-112" charset="-128"/>
              </a:defRPr>
            </a:lvl1pPr>
          </a:lstStyle>
          <a:p>
            <a:pPr>
              <a:defRPr/>
            </a:pPr>
            <a:fld id="{A76D02FE-A5F6-482F-853B-9A57567A7BBC}" type="datetime1">
              <a:rPr lang="en-US" smtClean="0"/>
              <a:t>6/10/2019</a:t>
            </a:fld>
            <a:endParaRPr lang="en-US" dirty="0"/>
          </a:p>
        </p:txBody>
      </p:sp>
      <p:sp>
        <p:nvSpPr>
          <p:cNvPr id="5" name="Rectangle 5"/>
          <p:cNvSpPr>
            <a:spLocks noGrp="1" noChangeArrowheads="1"/>
          </p:cNvSpPr>
          <p:nvPr>
            <p:ph type="ftr" sz="quarter" idx="11"/>
          </p:nvPr>
        </p:nvSpPr>
        <p:spPr/>
        <p:txBody>
          <a:bodyPr/>
          <a:lstStyle>
            <a:lvl1pPr>
              <a:defRPr>
                <a:ea typeface="ＭＳ Ｐゴシック" pitchFamily="-112" charset="-128"/>
              </a:defRPr>
            </a:lvl1pPr>
          </a:lstStyle>
          <a:p>
            <a:pPr>
              <a:defRPr/>
            </a:pPr>
            <a:endParaRPr lang="en-US"/>
          </a:p>
        </p:txBody>
      </p:sp>
      <p:sp>
        <p:nvSpPr>
          <p:cNvPr id="6" name="Rectangle 6"/>
          <p:cNvSpPr>
            <a:spLocks noGrp="1" noChangeArrowheads="1"/>
          </p:cNvSpPr>
          <p:nvPr>
            <p:ph type="sldNum" sz="quarter" idx="12"/>
          </p:nvPr>
        </p:nvSpPr>
        <p:spPr/>
        <p:txBody>
          <a:bodyPr/>
          <a:lstStyle>
            <a:lvl1pPr>
              <a:defRPr>
                <a:ea typeface="ＭＳ Ｐゴシック" pitchFamily="-112" charset="-128"/>
              </a:defRPr>
            </a:lvl1pPr>
          </a:lstStyle>
          <a:p>
            <a:pPr>
              <a:defRPr/>
            </a:pPr>
            <a:fld id="{94919093-5DA7-4B9F-8E82-0EFF2806DF7F}" type="slidenum">
              <a:rPr lang="en-US"/>
              <a:pPr>
                <a:defRPr/>
              </a:pPr>
              <a:t>‹#›</a:t>
            </a:fld>
            <a:endParaRPr lang="en-US" dirty="0"/>
          </a:p>
        </p:txBody>
      </p:sp>
    </p:spTree>
    <p:extLst>
      <p:ext uri="{BB962C8B-B14F-4D97-AF65-F5344CB8AC3E}">
        <p14:creationId xmlns:p14="http://schemas.microsoft.com/office/powerpoint/2010/main" val="1733810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ea typeface="ＭＳ Ｐゴシック" pitchFamily="-112" charset="-128"/>
              </a:defRPr>
            </a:lvl1pPr>
          </a:lstStyle>
          <a:p>
            <a:pPr>
              <a:defRPr/>
            </a:pPr>
            <a:fld id="{1988CBB8-1243-47B0-B3B6-62346251C11A}" type="datetime1">
              <a:rPr lang="en-US" smtClean="0"/>
              <a:t>6/10/2019</a:t>
            </a:fld>
            <a:endParaRPr lang="en-US" dirty="0"/>
          </a:p>
        </p:txBody>
      </p:sp>
      <p:sp>
        <p:nvSpPr>
          <p:cNvPr id="5" name="Rectangle 5"/>
          <p:cNvSpPr>
            <a:spLocks noGrp="1" noChangeArrowheads="1"/>
          </p:cNvSpPr>
          <p:nvPr>
            <p:ph type="ftr" sz="quarter" idx="11"/>
          </p:nvPr>
        </p:nvSpPr>
        <p:spPr/>
        <p:txBody>
          <a:bodyPr/>
          <a:lstStyle>
            <a:lvl1pPr>
              <a:defRPr>
                <a:ea typeface="ＭＳ Ｐゴシック" pitchFamily="-112" charset="-128"/>
              </a:defRPr>
            </a:lvl1pPr>
          </a:lstStyle>
          <a:p>
            <a:pPr>
              <a:defRPr/>
            </a:pPr>
            <a:endParaRPr lang="en-US"/>
          </a:p>
        </p:txBody>
      </p:sp>
      <p:sp>
        <p:nvSpPr>
          <p:cNvPr id="6" name="Rectangle 6"/>
          <p:cNvSpPr>
            <a:spLocks noGrp="1" noChangeArrowheads="1"/>
          </p:cNvSpPr>
          <p:nvPr>
            <p:ph type="sldNum" sz="quarter" idx="12"/>
          </p:nvPr>
        </p:nvSpPr>
        <p:spPr/>
        <p:txBody>
          <a:bodyPr/>
          <a:lstStyle>
            <a:lvl1pPr>
              <a:defRPr>
                <a:ea typeface="ＭＳ Ｐゴシック" pitchFamily="-112" charset="-128"/>
              </a:defRPr>
            </a:lvl1pPr>
          </a:lstStyle>
          <a:p>
            <a:pPr>
              <a:defRPr/>
            </a:pPr>
            <a:fld id="{BBDCCBC9-B116-4164-BC72-BE917556562C}" type="slidenum">
              <a:rPr lang="en-US"/>
              <a:pPr>
                <a:defRPr/>
              </a:pPr>
              <a:t>‹#›</a:t>
            </a:fld>
            <a:endParaRPr lang="en-US" dirty="0"/>
          </a:p>
        </p:txBody>
      </p:sp>
    </p:spTree>
    <p:extLst>
      <p:ext uri="{BB962C8B-B14F-4D97-AF65-F5344CB8AC3E}">
        <p14:creationId xmlns:p14="http://schemas.microsoft.com/office/powerpoint/2010/main" val="3433703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ea typeface="ＭＳ Ｐゴシック" pitchFamily="-112" charset="-128"/>
              </a:defRPr>
            </a:lvl1pPr>
          </a:lstStyle>
          <a:p>
            <a:pPr>
              <a:defRPr/>
            </a:pPr>
            <a:fld id="{D10F54FC-536C-4B53-869B-4AA8D9891001}" type="datetime1">
              <a:rPr lang="en-US" smtClean="0"/>
              <a:t>6/10/2019</a:t>
            </a:fld>
            <a:endParaRPr lang="en-US" dirty="0"/>
          </a:p>
        </p:txBody>
      </p:sp>
      <p:sp>
        <p:nvSpPr>
          <p:cNvPr id="5" name="Rectangle 5"/>
          <p:cNvSpPr>
            <a:spLocks noGrp="1" noChangeArrowheads="1"/>
          </p:cNvSpPr>
          <p:nvPr>
            <p:ph type="ftr" sz="quarter" idx="11"/>
          </p:nvPr>
        </p:nvSpPr>
        <p:spPr/>
        <p:txBody>
          <a:bodyPr/>
          <a:lstStyle>
            <a:lvl1pPr>
              <a:defRPr>
                <a:ea typeface="ＭＳ Ｐゴシック" pitchFamily="-112" charset="-128"/>
              </a:defRPr>
            </a:lvl1pPr>
          </a:lstStyle>
          <a:p>
            <a:pPr>
              <a:defRPr/>
            </a:pPr>
            <a:endParaRPr lang="en-US"/>
          </a:p>
        </p:txBody>
      </p:sp>
      <p:sp>
        <p:nvSpPr>
          <p:cNvPr id="6" name="Rectangle 6"/>
          <p:cNvSpPr>
            <a:spLocks noGrp="1" noChangeArrowheads="1"/>
          </p:cNvSpPr>
          <p:nvPr>
            <p:ph type="sldNum" sz="quarter" idx="12"/>
          </p:nvPr>
        </p:nvSpPr>
        <p:spPr/>
        <p:txBody>
          <a:bodyPr/>
          <a:lstStyle>
            <a:lvl1pPr>
              <a:defRPr>
                <a:ea typeface="ＭＳ Ｐゴシック" pitchFamily="-112" charset="-128"/>
              </a:defRPr>
            </a:lvl1pPr>
          </a:lstStyle>
          <a:p>
            <a:pPr>
              <a:defRPr/>
            </a:pPr>
            <a:fld id="{EFA2FAF5-5FC0-4660-9925-4390028D9A72}" type="slidenum">
              <a:rPr lang="en-US"/>
              <a:pPr>
                <a:defRPr/>
              </a:pPr>
              <a:t>‹#›</a:t>
            </a:fld>
            <a:endParaRPr lang="en-US" dirty="0"/>
          </a:p>
        </p:txBody>
      </p:sp>
    </p:spTree>
    <p:extLst>
      <p:ext uri="{BB962C8B-B14F-4D97-AF65-F5344CB8AC3E}">
        <p14:creationId xmlns:p14="http://schemas.microsoft.com/office/powerpoint/2010/main" val="12101896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p:txBody>
          <a:bodyPr/>
          <a:lstStyle>
            <a:lvl1pPr>
              <a:defRPr>
                <a:ea typeface="ＭＳ Ｐゴシック" pitchFamily="-112" charset="-128"/>
              </a:defRPr>
            </a:lvl1pPr>
          </a:lstStyle>
          <a:p>
            <a:pPr>
              <a:defRPr/>
            </a:pPr>
            <a:fld id="{A8CCDA69-3D07-4696-A12D-B72BBCB10461}" type="datetime1">
              <a:rPr lang="en-US" smtClean="0"/>
              <a:t>6/10/2019</a:t>
            </a:fld>
            <a:endParaRPr lang="en-US" dirty="0"/>
          </a:p>
        </p:txBody>
      </p:sp>
      <p:sp>
        <p:nvSpPr>
          <p:cNvPr id="4" name="Rectangle 5"/>
          <p:cNvSpPr>
            <a:spLocks noGrp="1" noChangeArrowheads="1"/>
          </p:cNvSpPr>
          <p:nvPr>
            <p:ph type="ftr" sz="quarter" idx="11"/>
          </p:nvPr>
        </p:nvSpPr>
        <p:spPr/>
        <p:txBody>
          <a:bodyPr/>
          <a:lstStyle>
            <a:lvl1pPr>
              <a:defRPr>
                <a:ea typeface="ＭＳ Ｐゴシック" pitchFamily="-112" charset="-128"/>
              </a:defRPr>
            </a:lvl1pPr>
          </a:lstStyle>
          <a:p>
            <a:pPr>
              <a:defRPr/>
            </a:pPr>
            <a:endParaRPr lang="en-US"/>
          </a:p>
        </p:txBody>
      </p:sp>
      <p:sp>
        <p:nvSpPr>
          <p:cNvPr id="5" name="Rectangle 6"/>
          <p:cNvSpPr>
            <a:spLocks noGrp="1" noChangeArrowheads="1"/>
          </p:cNvSpPr>
          <p:nvPr>
            <p:ph type="sldNum" sz="quarter" idx="12"/>
          </p:nvPr>
        </p:nvSpPr>
        <p:spPr/>
        <p:txBody>
          <a:bodyPr/>
          <a:lstStyle>
            <a:lvl1pPr>
              <a:defRPr>
                <a:ea typeface="ＭＳ Ｐゴシック" pitchFamily="-112" charset="-128"/>
              </a:defRPr>
            </a:lvl1pPr>
          </a:lstStyle>
          <a:p>
            <a:pPr>
              <a:defRPr/>
            </a:pPr>
            <a:fld id="{A782CC07-7990-4690-B853-41ACECA477C3}" type="slidenum">
              <a:rPr lang="en-US"/>
              <a:pPr>
                <a:defRPr/>
              </a:pPr>
              <a:t>‹#›</a:t>
            </a:fld>
            <a:endParaRPr lang="en-US" dirty="0"/>
          </a:p>
        </p:txBody>
      </p:sp>
    </p:spTree>
    <p:extLst>
      <p:ext uri="{BB962C8B-B14F-4D97-AF65-F5344CB8AC3E}">
        <p14:creationId xmlns:p14="http://schemas.microsoft.com/office/powerpoint/2010/main" val="9677501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p:txBody>
          <a:bodyPr/>
          <a:lstStyle>
            <a:lvl1pPr>
              <a:defRPr>
                <a:ea typeface="ＭＳ Ｐゴシック" pitchFamily="-112" charset="-128"/>
              </a:defRPr>
            </a:lvl1pPr>
          </a:lstStyle>
          <a:p>
            <a:pPr>
              <a:defRPr/>
            </a:pPr>
            <a:fld id="{0FFBA393-BA2A-4005-9C99-3EC32370AF95}" type="datetime1">
              <a:rPr lang="en-US" smtClean="0"/>
              <a:t>6/10/2019</a:t>
            </a:fld>
            <a:endParaRPr lang="en-US" dirty="0"/>
          </a:p>
        </p:txBody>
      </p:sp>
      <p:sp>
        <p:nvSpPr>
          <p:cNvPr id="5" name="Rectangle 5"/>
          <p:cNvSpPr>
            <a:spLocks noGrp="1" noChangeArrowheads="1"/>
          </p:cNvSpPr>
          <p:nvPr>
            <p:ph type="ftr" sz="quarter" idx="11"/>
          </p:nvPr>
        </p:nvSpPr>
        <p:spPr/>
        <p:txBody>
          <a:bodyPr/>
          <a:lstStyle>
            <a:lvl1pPr>
              <a:defRPr>
                <a:ea typeface="ＭＳ Ｐゴシック" pitchFamily="-112" charset="-128"/>
              </a:defRPr>
            </a:lvl1pPr>
          </a:lstStyle>
          <a:p>
            <a:pPr>
              <a:defRPr/>
            </a:pPr>
            <a:endParaRPr lang="en-US"/>
          </a:p>
        </p:txBody>
      </p:sp>
      <p:sp>
        <p:nvSpPr>
          <p:cNvPr id="6" name="Rectangle 6"/>
          <p:cNvSpPr>
            <a:spLocks noGrp="1" noChangeArrowheads="1"/>
          </p:cNvSpPr>
          <p:nvPr>
            <p:ph type="sldNum" sz="quarter" idx="12"/>
          </p:nvPr>
        </p:nvSpPr>
        <p:spPr/>
        <p:txBody>
          <a:bodyPr/>
          <a:lstStyle>
            <a:lvl1pPr>
              <a:defRPr>
                <a:ea typeface="ＭＳ Ｐゴシック" pitchFamily="-112" charset="-128"/>
              </a:defRPr>
            </a:lvl1pPr>
          </a:lstStyle>
          <a:p>
            <a:pPr>
              <a:defRPr/>
            </a:pPr>
            <a:fld id="{1FE53C4B-A512-443A-9BEB-6BC015FBB43A}" type="slidenum">
              <a:rPr lang="en-US"/>
              <a:pPr>
                <a:defRPr/>
              </a:pPr>
              <a:t>‹#›</a:t>
            </a:fld>
            <a:endParaRPr lang="en-US" dirty="0"/>
          </a:p>
        </p:txBody>
      </p:sp>
    </p:spTree>
    <p:extLst>
      <p:ext uri="{BB962C8B-B14F-4D97-AF65-F5344CB8AC3E}">
        <p14:creationId xmlns:p14="http://schemas.microsoft.com/office/powerpoint/2010/main" val="38031716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ea typeface="ＭＳ Ｐゴシック" pitchFamily="-112" charset="-128"/>
              </a:defRPr>
            </a:lvl1pPr>
          </a:lstStyle>
          <a:p>
            <a:pPr>
              <a:defRPr/>
            </a:pPr>
            <a:fld id="{B8E90979-14CF-474B-8D94-EB15426C4D6C}" type="datetime1">
              <a:rPr lang="en-US" smtClean="0"/>
              <a:t>6/10/2019</a:t>
            </a:fld>
            <a:endParaRPr lang="en-US" dirty="0"/>
          </a:p>
        </p:txBody>
      </p:sp>
      <p:sp>
        <p:nvSpPr>
          <p:cNvPr id="6" name="Rectangle 5"/>
          <p:cNvSpPr>
            <a:spLocks noGrp="1" noChangeArrowheads="1"/>
          </p:cNvSpPr>
          <p:nvPr>
            <p:ph type="ftr" sz="quarter" idx="11"/>
          </p:nvPr>
        </p:nvSpPr>
        <p:spPr/>
        <p:txBody>
          <a:bodyPr/>
          <a:lstStyle>
            <a:lvl1pPr>
              <a:defRPr>
                <a:ea typeface="ＭＳ Ｐゴシック" pitchFamily="-112" charset="-128"/>
              </a:defRPr>
            </a:lvl1pPr>
          </a:lstStyle>
          <a:p>
            <a:pPr>
              <a:defRPr/>
            </a:pPr>
            <a:endParaRPr lang="en-US"/>
          </a:p>
        </p:txBody>
      </p:sp>
      <p:sp>
        <p:nvSpPr>
          <p:cNvPr id="7" name="Rectangle 6"/>
          <p:cNvSpPr>
            <a:spLocks noGrp="1" noChangeArrowheads="1"/>
          </p:cNvSpPr>
          <p:nvPr>
            <p:ph type="sldNum" sz="quarter" idx="12"/>
          </p:nvPr>
        </p:nvSpPr>
        <p:spPr/>
        <p:txBody>
          <a:bodyPr/>
          <a:lstStyle>
            <a:lvl1pPr>
              <a:defRPr>
                <a:ea typeface="ＭＳ Ｐゴシック" pitchFamily="-112" charset="-128"/>
              </a:defRPr>
            </a:lvl1pPr>
          </a:lstStyle>
          <a:p>
            <a:pPr>
              <a:defRPr/>
            </a:pPr>
            <a:fld id="{F6B1D697-3EFD-4BE0-8C21-0C467CCAB326}" type="slidenum">
              <a:rPr lang="en-US"/>
              <a:pPr>
                <a:defRPr/>
              </a:pPr>
              <a:t>‹#›</a:t>
            </a:fld>
            <a:endParaRPr lang="en-US" dirty="0"/>
          </a:p>
        </p:txBody>
      </p:sp>
    </p:spTree>
    <p:extLst>
      <p:ext uri="{BB962C8B-B14F-4D97-AF65-F5344CB8AC3E}">
        <p14:creationId xmlns:p14="http://schemas.microsoft.com/office/powerpoint/2010/main" val="23458832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28A2DCDD-CD95-4B3C-AA81-39D51A88C9BA}" type="datetime1">
              <a:rPr lang="en-US" smtClean="0">
                <a:solidFill>
                  <a:prstClr val="black">
                    <a:lumMod val="65000"/>
                    <a:lumOff val="35000"/>
                  </a:prstClr>
                </a:solidFill>
              </a:rPr>
              <a:t>6/10/2019</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7FC383D1-5BB7-4D72-969F-5D5685A82538}" type="slidenum">
              <a:rPr lang="en-US">
                <a:solidFill>
                  <a:prstClr val="black">
                    <a:lumMod val="65000"/>
                    <a:lumOff val="35000"/>
                  </a:prstClr>
                </a:solidFill>
              </a:rPr>
              <a:pPr>
                <a:def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11416374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lvl1pPr>
              <a:defRPr/>
            </a:lvl1pPr>
          </a:lstStyle>
          <a:p>
            <a:pPr>
              <a:defRPr/>
            </a:pPr>
            <a:fld id="{4FEECC14-88DC-472B-9E48-1D07B4650EC7}" type="datetime1">
              <a:rPr lang="en-US" smtClean="0">
                <a:solidFill>
                  <a:prstClr val="black">
                    <a:lumMod val="65000"/>
                    <a:lumOff val="35000"/>
                  </a:prstClr>
                </a:solidFill>
              </a:rPr>
              <a:t>6/10/2019</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614F3C5B-5382-42AE-9A14-3331D56193B0}" type="slidenum">
              <a:rPr lang="en-US">
                <a:solidFill>
                  <a:prstClr val="black">
                    <a:lumMod val="65000"/>
                    <a:lumOff val="35000"/>
                  </a:prstClr>
                </a:solidFill>
              </a:rPr>
              <a:pPr>
                <a:def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38561260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Oval 3"/>
          <p:cNvSpPr/>
          <p:nvPr/>
        </p:nvSpPr>
        <p:spPr>
          <a:xfrm>
            <a:off x="4495800"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5" name="Oval 4"/>
          <p:cNvSpPr/>
          <p:nvPr/>
        </p:nvSpPr>
        <p:spPr>
          <a:xfrm>
            <a:off x="4695825"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6" name="Oval 5"/>
          <p:cNvSpPr/>
          <p:nvPr/>
        </p:nvSpPr>
        <p:spPr>
          <a:xfrm>
            <a:off x="4297363" y="3924300"/>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2" name="Title 1"/>
          <p:cNvSpPr>
            <a:spLocks noGrp="1"/>
          </p:cNvSpPr>
          <p:nvPr>
            <p:ph type="title"/>
          </p:nvPr>
        </p:nvSpPr>
        <p:spPr>
          <a:xfrm>
            <a:off x="722313" y="1371600"/>
            <a:ext cx="7772400" cy="2505075"/>
          </a:xfrm>
        </p:spPr>
        <p:txBody>
          <a:bodyPr/>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0"/>
          </p:nvPr>
        </p:nvSpPr>
        <p:spPr/>
        <p:txBody>
          <a:bodyPr/>
          <a:lstStyle>
            <a:lvl1pPr>
              <a:defRPr/>
            </a:lvl1pPr>
          </a:lstStyle>
          <a:p>
            <a:pPr>
              <a:defRPr/>
            </a:pPr>
            <a:fld id="{988F0D40-52DF-4406-9C18-878DD3F7EB12}" type="datetime1">
              <a:rPr lang="en-US" smtClean="0">
                <a:solidFill>
                  <a:prstClr val="black">
                    <a:lumMod val="65000"/>
                    <a:lumOff val="35000"/>
                  </a:prstClr>
                </a:solidFill>
              </a:rPr>
              <a:t>6/10/2019</a:t>
            </a:fld>
            <a:endParaRPr lang="en-US">
              <a:solidFill>
                <a:prstClr val="black">
                  <a:lumMod val="65000"/>
                  <a:lumOff val="3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lumMod val="65000"/>
                  <a:lumOff val="3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BFE93920-EDB2-4467-8B46-AD6872CC2E06}" type="slidenum">
              <a:rPr lang="en-US">
                <a:solidFill>
                  <a:prstClr val="black">
                    <a:lumMod val="65000"/>
                    <a:lumOff val="35000"/>
                  </a:prstClr>
                </a:solidFill>
              </a:rPr>
              <a:pPr>
                <a:def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23612786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4"/>
          </p:nvPr>
        </p:nvSpPr>
        <p:spPr/>
        <p:txBody>
          <a:bodyPr/>
          <a:lstStyle>
            <a:lvl1pPr>
              <a:defRPr/>
            </a:lvl1pPr>
          </a:lstStyle>
          <a:p>
            <a:pPr>
              <a:defRPr/>
            </a:pPr>
            <a:fld id="{34147DA8-5AC6-4CE1-9736-5ACD21547D72}" type="datetime1">
              <a:rPr lang="en-US" smtClean="0">
                <a:solidFill>
                  <a:prstClr val="black">
                    <a:lumMod val="65000"/>
                    <a:lumOff val="35000"/>
                  </a:prstClr>
                </a:solidFill>
              </a:rPr>
              <a:t>6/10/2019</a:t>
            </a:fld>
            <a:endParaRPr lang="en-US">
              <a:solidFill>
                <a:prstClr val="black">
                  <a:lumMod val="65000"/>
                  <a:lumOff val="35000"/>
                </a:prstClr>
              </a:solidFill>
            </a:endParaRPr>
          </a:p>
        </p:txBody>
      </p:sp>
      <p:sp>
        <p:nvSpPr>
          <p:cNvPr id="6" name="Footer Placeholder 4"/>
          <p:cNvSpPr>
            <a:spLocks noGrp="1"/>
          </p:cNvSpPr>
          <p:nvPr>
            <p:ph type="ftr" sz="quarter" idx="15"/>
          </p:nvPr>
        </p:nvSpPr>
        <p:spPr/>
        <p:txBody>
          <a:bodyPr/>
          <a:lstStyle>
            <a:lvl1pPr>
              <a:defRPr/>
            </a:lvl1pPr>
          </a:lstStyle>
          <a:p>
            <a:pPr>
              <a:defRPr/>
            </a:pPr>
            <a:endParaRPr lang="en-US">
              <a:solidFill>
                <a:prstClr val="black">
                  <a:lumMod val="65000"/>
                  <a:lumOff val="35000"/>
                </a:prstClr>
              </a:solidFill>
            </a:endParaRPr>
          </a:p>
        </p:txBody>
      </p:sp>
      <p:sp>
        <p:nvSpPr>
          <p:cNvPr id="7" name="Slide Number Placeholder 5"/>
          <p:cNvSpPr>
            <a:spLocks noGrp="1"/>
          </p:cNvSpPr>
          <p:nvPr>
            <p:ph type="sldNum" sz="quarter" idx="16"/>
          </p:nvPr>
        </p:nvSpPr>
        <p:spPr/>
        <p:txBody>
          <a:bodyPr/>
          <a:lstStyle>
            <a:lvl1pPr>
              <a:defRPr/>
            </a:lvl1pPr>
          </a:lstStyle>
          <a:p>
            <a:pPr>
              <a:defRPr/>
            </a:pPr>
            <a:fld id="{5B23845A-FFEE-4461-9CD6-3CAF4F6A3359}" type="slidenum">
              <a:rPr lang="en-US">
                <a:solidFill>
                  <a:prstClr val="black">
                    <a:lumMod val="65000"/>
                    <a:lumOff val="35000"/>
                  </a:prstClr>
                </a:solidFill>
              </a:rPr>
              <a:pPr>
                <a:def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32250304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5"/>
          </p:nvPr>
        </p:nvSpPr>
        <p:spPr/>
        <p:txBody>
          <a:bodyPr/>
          <a:lstStyle>
            <a:lvl1pPr>
              <a:defRPr/>
            </a:lvl1pPr>
          </a:lstStyle>
          <a:p>
            <a:pPr>
              <a:defRPr/>
            </a:pPr>
            <a:fld id="{4AABD0A6-3911-45AD-BBFD-BE057E3BBE62}" type="datetime1">
              <a:rPr lang="en-US" smtClean="0">
                <a:solidFill>
                  <a:prstClr val="black">
                    <a:lumMod val="65000"/>
                    <a:lumOff val="35000"/>
                  </a:prstClr>
                </a:solidFill>
              </a:rPr>
              <a:t>6/10/2019</a:t>
            </a:fld>
            <a:endParaRPr lang="en-US">
              <a:solidFill>
                <a:prstClr val="black">
                  <a:lumMod val="65000"/>
                  <a:lumOff val="35000"/>
                </a:prstClr>
              </a:solidFill>
            </a:endParaRPr>
          </a:p>
        </p:txBody>
      </p:sp>
      <p:sp>
        <p:nvSpPr>
          <p:cNvPr id="8" name="Footer Placeholder 4"/>
          <p:cNvSpPr>
            <a:spLocks noGrp="1"/>
          </p:cNvSpPr>
          <p:nvPr>
            <p:ph type="ftr" sz="quarter" idx="16"/>
          </p:nvPr>
        </p:nvSpPr>
        <p:spPr/>
        <p:txBody>
          <a:bodyPr/>
          <a:lstStyle>
            <a:lvl1pPr>
              <a:defRPr/>
            </a:lvl1pPr>
          </a:lstStyle>
          <a:p>
            <a:pPr>
              <a:defRPr/>
            </a:pPr>
            <a:endParaRPr lang="en-US">
              <a:solidFill>
                <a:prstClr val="black">
                  <a:lumMod val="65000"/>
                  <a:lumOff val="35000"/>
                </a:prstClr>
              </a:solidFill>
            </a:endParaRPr>
          </a:p>
        </p:txBody>
      </p:sp>
      <p:sp>
        <p:nvSpPr>
          <p:cNvPr id="9" name="Slide Number Placeholder 5"/>
          <p:cNvSpPr>
            <a:spLocks noGrp="1"/>
          </p:cNvSpPr>
          <p:nvPr>
            <p:ph type="sldNum" sz="quarter" idx="17"/>
          </p:nvPr>
        </p:nvSpPr>
        <p:spPr/>
        <p:txBody>
          <a:bodyPr/>
          <a:lstStyle>
            <a:lvl1pPr>
              <a:defRPr/>
            </a:lvl1pPr>
          </a:lstStyle>
          <a:p>
            <a:pPr>
              <a:defRPr/>
            </a:pPr>
            <a:fld id="{18E69050-BC44-4715-A201-7A506D05DBCF}" type="slidenum">
              <a:rPr lang="en-US">
                <a:solidFill>
                  <a:prstClr val="black">
                    <a:lumMod val="65000"/>
                    <a:lumOff val="35000"/>
                  </a:prstClr>
                </a:solidFill>
              </a:rPr>
              <a:pPr>
                <a:def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3415703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ea typeface="ＭＳ Ｐゴシック" pitchFamily="-112" charset="-128"/>
              </a:defRPr>
            </a:lvl1pPr>
          </a:lstStyle>
          <a:p>
            <a:pPr>
              <a:defRPr/>
            </a:pPr>
            <a:fld id="{3D8ECE54-5D88-4E80-8F3F-A5384162760C}" type="datetime1">
              <a:rPr lang="en-US" smtClean="0"/>
              <a:t>6/10/2019</a:t>
            </a:fld>
            <a:endParaRPr lang="en-US" dirty="0"/>
          </a:p>
        </p:txBody>
      </p:sp>
      <p:sp>
        <p:nvSpPr>
          <p:cNvPr id="5" name="Rectangle 5"/>
          <p:cNvSpPr>
            <a:spLocks noGrp="1" noChangeArrowheads="1"/>
          </p:cNvSpPr>
          <p:nvPr>
            <p:ph type="ftr" sz="quarter" idx="11"/>
          </p:nvPr>
        </p:nvSpPr>
        <p:spPr/>
        <p:txBody>
          <a:bodyPr/>
          <a:lstStyle>
            <a:lvl1pPr>
              <a:defRPr>
                <a:ea typeface="ＭＳ Ｐゴシック" pitchFamily="-112" charset="-128"/>
              </a:defRPr>
            </a:lvl1pPr>
          </a:lstStyle>
          <a:p>
            <a:pPr>
              <a:defRPr/>
            </a:pPr>
            <a:endParaRPr lang="en-US"/>
          </a:p>
        </p:txBody>
      </p:sp>
      <p:sp>
        <p:nvSpPr>
          <p:cNvPr id="6" name="Rectangle 6"/>
          <p:cNvSpPr>
            <a:spLocks noGrp="1" noChangeArrowheads="1"/>
          </p:cNvSpPr>
          <p:nvPr>
            <p:ph type="sldNum" sz="quarter" idx="12"/>
          </p:nvPr>
        </p:nvSpPr>
        <p:spPr/>
        <p:txBody>
          <a:bodyPr/>
          <a:lstStyle>
            <a:lvl1pPr>
              <a:defRPr>
                <a:ea typeface="ＭＳ Ｐゴシック" pitchFamily="-112" charset="-128"/>
              </a:defRPr>
            </a:lvl1pPr>
          </a:lstStyle>
          <a:p>
            <a:pPr>
              <a:defRPr/>
            </a:pPr>
            <a:fld id="{B0231347-D582-4734-BE82-73B05E38906F}" type="slidenum">
              <a:rPr lang="en-US"/>
              <a:pPr>
                <a:defRPr/>
              </a:pPr>
              <a:t>‹#›</a:t>
            </a:fld>
            <a:endParaRPr lang="en-US" dirty="0"/>
          </a:p>
        </p:txBody>
      </p:sp>
    </p:spTree>
    <p:extLst>
      <p:ext uri="{BB962C8B-B14F-4D97-AF65-F5344CB8AC3E}">
        <p14:creationId xmlns:p14="http://schemas.microsoft.com/office/powerpoint/2010/main" val="118440843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C78A8AF4-ABB3-489D-941C-88AF326BDFFF}" type="datetime1">
              <a:rPr lang="en-US" smtClean="0">
                <a:solidFill>
                  <a:prstClr val="black">
                    <a:lumMod val="65000"/>
                    <a:lumOff val="35000"/>
                  </a:prstClr>
                </a:solidFill>
              </a:rPr>
              <a:t>6/10/2019</a:t>
            </a:fld>
            <a:endParaRPr lang="en-US">
              <a:solidFill>
                <a:prstClr val="black">
                  <a:lumMod val="65000"/>
                  <a:lumOff val="3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lumMod val="65000"/>
                  <a:lumOff val="3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1EC12DA8-407F-49E1-BC55-E5BA7D1C9EDF}" type="slidenum">
              <a:rPr lang="en-US">
                <a:solidFill>
                  <a:prstClr val="black">
                    <a:lumMod val="65000"/>
                    <a:lumOff val="35000"/>
                  </a:prstClr>
                </a:solidFill>
              </a:rPr>
              <a:pPr>
                <a:def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6758239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4F9B562-A62E-4BB0-BE67-02B475374DB9}" type="datetime1">
              <a:rPr lang="en-US" smtClean="0">
                <a:solidFill>
                  <a:prstClr val="black">
                    <a:lumMod val="65000"/>
                    <a:lumOff val="35000"/>
                  </a:prstClr>
                </a:solidFill>
              </a:rPr>
              <a:t>6/10/2019</a:t>
            </a:fld>
            <a:endParaRPr lang="en-US">
              <a:solidFill>
                <a:prstClr val="black">
                  <a:lumMod val="65000"/>
                  <a:lumOff val="3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lumMod val="65000"/>
                  <a:lumOff val="3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BEF6C88C-101F-43CD-9623-E914FDF6D738}" type="slidenum">
              <a:rPr lang="en-US">
                <a:solidFill>
                  <a:prstClr val="black">
                    <a:lumMod val="65000"/>
                    <a:lumOff val="35000"/>
                  </a:prstClr>
                </a:solidFill>
              </a:rPr>
              <a:pPr>
                <a:def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20724368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DAB24D9-0255-4C04-AAD3-61DEAB633289}" type="datetime1">
              <a:rPr lang="en-US" smtClean="0">
                <a:solidFill>
                  <a:prstClr val="black">
                    <a:lumMod val="65000"/>
                    <a:lumOff val="35000"/>
                  </a:prstClr>
                </a:solidFill>
              </a:rPr>
              <a:t>6/10/2019</a:t>
            </a:fld>
            <a:endParaRPr lang="en-US">
              <a:solidFill>
                <a:prstClr val="black">
                  <a:lumMod val="65000"/>
                  <a:lumOff val="3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lumMod val="65000"/>
                  <a:lumOff val="3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85D49DA8-9F1A-4BA4-9065-ACB5985F2F13}" type="slidenum">
              <a:rPr lang="en-US">
                <a:solidFill>
                  <a:prstClr val="black">
                    <a:lumMod val="65000"/>
                    <a:lumOff val="35000"/>
                  </a:prstClr>
                </a:solidFill>
              </a:rPr>
              <a:pPr>
                <a:def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172375271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rtlCol="0">
            <a:norm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9D0EF3A-D34D-46DE-BBF0-0CA398A85C92}" type="datetime1">
              <a:rPr lang="en-US" smtClean="0">
                <a:solidFill>
                  <a:prstClr val="black">
                    <a:lumMod val="65000"/>
                    <a:lumOff val="35000"/>
                  </a:prstClr>
                </a:solidFill>
              </a:rPr>
              <a:t>6/10/2019</a:t>
            </a:fld>
            <a:endParaRPr lang="en-US">
              <a:solidFill>
                <a:prstClr val="black">
                  <a:lumMod val="65000"/>
                  <a:lumOff val="3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lumMod val="65000"/>
                  <a:lumOff val="3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26D372B-4726-4A6C-BDFA-092930AC004B}" type="slidenum">
              <a:rPr lang="en-US">
                <a:solidFill>
                  <a:prstClr val="black">
                    <a:lumMod val="65000"/>
                    <a:lumOff val="35000"/>
                  </a:prstClr>
                </a:solidFill>
              </a:rPr>
              <a:pPr>
                <a:def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15922719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E6FD540-B516-4471-BDC5-851D3F3068A5}" type="datetime1">
              <a:rPr lang="en-US" smtClean="0">
                <a:solidFill>
                  <a:prstClr val="black">
                    <a:lumMod val="65000"/>
                    <a:lumOff val="35000"/>
                  </a:prstClr>
                </a:solidFill>
              </a:rPr>
              <a:t>6/10/2019</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4017EF0-9128-4A59-A9C5-B387B10B811C}" type="slidenum">
              <a:rPr lang="en-US">
                <a:solidFill>
                  <a:prstClr val="black">
                    <a:lumMod val="65000"/>
                    <a:lumOff val="35000"/>
                  </a:prstClr>
                </a:solidFill>
              </a:rPr>
              <a:pPr>
                <a:def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183986333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9D1CD3F-F775-4C53-8062-63EAF8E657FB}" type="datetime1">
              <a:rPr lang="en-US" smtClean="0">
                <a:solidFill>
                  <a:prstClr val="black">
                    <a:lumMod val="65000"/>
                    <a:lumOff val="35000"/>
                  </a:prstClr>
                </a:solidFill>
              </a:rPr>
              <a:t>6/10/2019</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21EA57B-1D72-4B92-BA5A-14D3C26B99B0}" type="slidenum">
              <a:rPr lang="en-US">
                <a:solidFill>
                  <a:prstClr val="black">
                    <a:lumMod val="65000"/>
                    <a:lumOff val="35000"/>
                  </a:prstClr>
                </a:solidFill>
              </a:rPr>
              <a:pPr>
                <a:def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423402706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rtlCol="0">
            <a:normAutofit/>
          </a:bodyPr>
          <a:lstStyle/>
          <a:p>
            <a:pPr lvl="0"/>
            <a:endParaRPr lang="en-US" noProof="0" smtClean="0"/>
          </a:p>
        </p:txBody>
      </p:sp>
      <p:sp>
        <p:nvSpPr>
          <p:cNvPr id="4" name="Date Placeholder 3"/>
          <p:cNvSpPr>
            <a:spLocks noGrp="1"/>
          </p:cNvSpPr>
          <p:nvPr>
            <p:ph type="dt" sz="half" idx="10"/>
          </p:nvPr>
        </p:nvSpPr>
        <p:spPr/>
        <p:txBody>
          <a:bodyPr/>
          <a:lstStyle>
            <a:lvl1pPr>
              <a:defRPr/>
            </a:lvl1pPr>
          </a:lstStyle>
          <a:p>
            <a:pPr>
              <a:defRPr/>
            </a:pPr>
            <a:fld id="{84D6471C-840A-4869-AD89-0E71C37012FF}" type="datetime1">
              <a:rPr lang="en-US" smtClean="0">
                <a:solidFill>
                  <a:prstClr val="black">
                    <a:lumMod val="65000"/>
                    <a:lumOff val="35000"/>
                  </a:prstClr>
                </a:solidFill>
              </a:rPr>
              <a:t>6/10/2019</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F442BA99-F370-4288-9208-C2A8BA3EBF55}" type="slidenum">
              <a:rPr lang="en-US">
                <a:solidFill>
                  <a:prstClr val="black">
                    <a:lumMod val="65000"/>
                    <a:lumOff val="35000"/>
                  </a:prstClr>
                </a:solidFill>
              </a:rPr>
              <a:pPr>
                <a:def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287156140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ZA"/>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Rectangle 5"/>
          <p:cNvSpPr>
            <a:spLocks noGrp="1" noChangeArrowheads="1"/>
          </p:cNvSpPr>
          <p:nvPr>
            <p:ph type="ftr" sz="quarter" idx="10"/>
          </p:nvPr>
        </p:nvSpPr>
        <p:spPr/>
        <p:txBody>
          <a:bodyPr/>
          <a:lstStyle>
            <a:lvl1pPr>
              <a:defRPr/>
            </a:lvl1pPr>
          </a:lstStyle>
          <a:p>
            <a:pPr>
              <a:defRPr/>
            </a:pPr>
            <a:endParaRPr lang="en-US">
              <a:solidFill>
                <a:prstClr val="black">
                  <a:lumMod val="65000"/>
                  <a:lumOff val="35000"/>
                </a:prstClr>
              </a:solidFill>
            </a:endParaRPr>
          </a:p>
        </p:txBody>
      </p:sp>
      <p:sp>
        <p:nvSpPr>
          <p:cNvPr id="6" name="Rectangle 6"/>
          <p:cNvSpPr>
            <a:spLocks noGrp="1" noChangeArrowheads="1"/>
          </p:cNvSpPr>
          <p:nvPr>
            <p:ph type="sldNum" sz="quarter" idx="11"/>
          </p:nvPr>
        </p:nvSpPr>
        <p:spPr/>
        <p:txBody>
          <a:bodyPr/>
          <a:lstStyle>
            <a:lvl1pPr>
              <a:defRPr/>
            </a:lvl1pPr>
          </a:lstStyle>
          <a:p>
            <a:pPr>
              <a:defRPr/>
            </a:pPr>
            <a:fld id="{2035FD8B-FCB6-4C30-9F91-F274FD5DE46A}" type="slidenum">
              <a:rPr lang="en-US">
                <a:solidFill>
                  <a:prstClr val="black">
                    <a:lumMod val="65000"/>
                    <a:lumOff val="35000"/>
                  </a:prstClr>
                </a:solidFill>
              </a:rPr>
              <a:pPr>
                <a:def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412712142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p:txBody>
          <a:bodyPr/>
          <a:lstStyle>
            <a:lvl1pPr>
              <a:defRPr/>
            </a:lvl1pPr>
          </a:lstStyle>
          <a:p>
            <a:pPr>
              <a:defRPr/>
            </a:pPr>
            <a:fld id="{3D2F6A4C-F66B-4715-897F-994350E4514E}" type="datetime1">
              <a:rPr lang="en-US" smtClean="0">
                <a:solidFill>
                  <a:prstClr val="black">
                    <a:lumMod val="65000"/>
                    <a:lumOff val="35000"/>
                  </a:prstClr>
                </a:solidFill>
              </a:rPr>
              <a:t>6/10/2019</a:t>
            </a:fld>
            <a:endParaRPr lang="en-US">
              <a:solidFill>
                <a:prstClr val="black">
                  <a:lumMod val="65000"/>
                  <a:lumOff val="35000"/>
                </a:prstClr>
              </a:solidFill>
            </a:endParaRPr>
          </a:p>
        </p:txBody>
      </p:sp>
      <p:sp>
        <p:nvSpPr>
          <p:cNvPr id="5" name="Rectangle 5"/>
          <p:cNvSpPr>
            <a:spLocks noGrp="1" noChangeArrowheads="1"/>
          </p:cNvSpPr>
          <p:nvPr>
            <p:ph type="ftr" sz="quarter" idx="11"/>
          </p:nvPr>
        </p:nvSpPr>
        <p:spPr/>
        <p:txBody>
          <a:bodyPr/>
          <a:lstStyle>
            <a:lvl1pPr>
              <a:defRPr/>
            </a:lvl1pPr>
          </a:lstStyle>
          <a:p>
            <a:pPr>
              <a:defRPr/>
            </a:pPr>
            <a:endParaRPr lang="en-US">
              <a:solidFill>
                <a:prstClr val="black">
                  <a:lumMod val="65000"/>
                  <a:lumOff val="35000"/>
                </a:prstClr>
              </a:solidFill>
            </a:endParaRPr>
          </a:p>
        </p:txBody>
      </p:sp>
      <p:sp>
        <p:nvSpPr>
          <p:cNvPr id="6" name="Rectangle 6"/>
          <p:cNvSpPr>
            <a:spLocks noGrp="1" noChangeArrowheads="1"/>
          </p:cNvSpPr>
          <p:nvPr>
            <p:ph type="sldNum" sz="quarter" idx="12"/>
          </p:nvPr>
        </p:nvSpPr>
        <p:spPr/>
        <p:txBody>
          <a:bodyPr/>
          <a:lstStyle>
            <a:lvl1pPr>
              <a:defRPr/>
            </a:lvl1pPr>
          </a:lstStyle>
          <a:p>
            <a:pPr>
              <a:defRPr/>
            </a:pPr>
            <a:fld id="{8B60CBAB-EF2E-4B22-8C0F-175F0D7A48E5}" type="slidenum">
              <a:rPr lang="en-US">
                <a:solidFill>
                  <a:prstClr val="black">
                    <a:lumMod val="65000"/>
                    <a:lumOff val="35000"/>
                  </a:prstClr>
                </a:solidFill>
              </a:rPr>
              <a:pPr>
                <a:def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4165778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ea typeface="ＭＳ Ｐゴシック" pitchFamily="-112" charset="-128"/>
              </a:defRPr>
            </a:lvl1pPr>
          </a:lstStyle>
          <a:p>
            <a:pPr>
              <a:defRPr/>
            </a:pPr>
            <a:fld id="{5097EC78-A04D-42AE-A42D-AA5B666931A3}" type="datetime1">
              <a:rPr lang="en-US" smtClean="0"/>
              <a:t>6/10/2019</a:t>
            </a:fld>
            <a:endParaRPr lang="en-US" dirty="0"/>
          </a:p>
        </p:txBody>
      </p:sp>
      <p:sp>
        <p:nvSpPr>
          <p:cNvPr id="5" name="Rectangle 5"/>
          <p:cNvSpPr>
            <a:spLocks noGrp="1" noChangeArrowheads="1"/>
          </p:cNvSpPr>
          <p:nvPr>
            <p:ph type="ftr" sz="quarter" idx="11"/>
          </p:nvPr>
        </p:nvSpPr>
        <p:spPr/>
        <p:txBody>
          <a:bodyPr/>
          <a:lstStyle>
            <a:lvl1pPr>
              <a:defRPr>
                <a:ea typeface="ＭＳ Ｐゴシック" pitchFamily="-112" charset="-128"/>
              </a:defRPr>
            </a:lvl1pPr>
          </a:lstStyle>
          <a:p>
            <a:pPr>
              <a:defRPr/>
            </a:pPr>
            <a:endParaRPr lang="en-US"/>
          </a:p>
        </p:txBody>
      </p:sp>
      <p:sp>
        <p:nvSpPr>
          <p:cNvPr id="6" name="Rectangle 6"/>
          <p:cNvSpPr>
            <a:spLocks noGrp="1" noChangeArrowheads="1"/>
          </p:cNvSpPr>
          <p:nvPr>
            <p:ph type="sldNum" sz="quarter" idx="12"/>
          </p:nvPr>
        </p:nvSpPr>
        <p:spPr/>
        <p:txBody>
          <a:bodyPr/>
          <a:lstStyle>
            <a:lvl1pPr>
              <a:defRPr>
                <a:ea typeface="ＭＳ Ｐゴシック" pitchFamily="-112" charset="-128"/>
              </a:defRPr>
            </a:lvl1pPr>
          </a:lstStyle>
          <a:p>
            <a:pPr>
              <a:defRPr/>
            </a:pPr>
            <a:fld id="{B5AF396F-1AD0-46FB-A3EF-66D8CFEF0644}" type="slidenum">
              <a:rPr lang="en-US"/>
              <a:pPr>
                <a:defRPr/>
              </a:pPr>
              <a:t>‹#›</a:t>
            </a:fld>
            <a:endParaRPr lang="en-US" dirty="0"/>
          </a:p>
        </p:txBody>
      </p:sp>
    </p:spTree>
    <p:extLst>
      <p:ext uri="{BB962C8B-B14F-4D97-AF65-F5344CB8AC3E}">
        <p14:creationId xmlns:p14="http://schemas.microsoft.com/office/powerpoint/2010/main" val="1089399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ea typeface="ＭＳ Ｐゴシック" pitchFamily="-112" charset="-128"/>
              </a:defRPr>
            </a:lvl1pPr>
          </a:lstStyle>
          <a:p>
            <a:pPr>
              <a:defRPr/>
            </a:pPr>
            <a:fld id="{9CECDE27-C4F9-4AE5-95AD-67AB3715D1A4}" type="datetime1">
              <a:rPr lang="en-US" smtClean="0"/>
              <a:t>6/10/2019</a:t>
            </a:fld>
            <a:endParaRPr lang="en-US" dirty="0"/>
          </a:p>
        </p:txBody>
      </p:sp>
      <p:sp>
        <p:nvSpPr>
          <p:cNvPr id="6" name="Rectangle 5"/>
          <p:cNvSpPr>
            <a:spLocks noGrp="1" noChangeArrowheads="1"/>
          </p:cNvSpPr>
          <p:nvPr>
            <p:ph type="ftr" sz="quarter" idx="11"/>
          </p:nvPr>
        </p:nvSpPr>
        <p:spPr/>
        <p:txBody>
          <a:bodyPr/>
          <a:lstStyle>
            <a:lvl1pPr>
              <a:defRPr>
                <a:ea typeface="ＭＳ Ｐゴシック" pitchFamily="-112" charset="-128"/>
              </a:defRPr>
            </a:lvl1pPr>
          </a:lstStyle>
          <a:p>
            <a:pPr>
              <a:defRPr/>
            </a:pPr>
            <a:endParaRPr lang="en-US"/>
          </a:p>
        </p:txBody>
      </p:sp>
      <p:sp>
        <p:nvSpPr>
          <p:cNvPr id="7" name="Rectangle 6"/>
          <p:cNvSpPr>
            <a:spLocks noGrp="1" noChangeArrowheads="1"/>
          </p:cNvSpPr>
          <p:nvPr>
            <p:ph type="sldNum" sz="quarter" idx="12"/>
          </p:nvPr>
        </p:nvSpPr>
        <p:spPr/>
        <p:txBody>
          <a:bodyPr/>
          <a:lstStyle>
            <a:lvl1pPr>
              <a:defRPr>
                <a:ea typeface="ＭＳ Ｐゴシック" pitchFamily="-112" charset="-128"/>
              </a:defRPr>
            </a:lvl1pPr>
          </a:lstStyle>
          <a:p>
            <a:pPr>
              <a:defRPr/>
            </a:pPr>
            <a:fld id="{7D382EAF-0491-404C-9871-04779C67EC46}" type="slidenum">
              <a:rPr lang="en-US"/>
              <a:pPr>
                <a:defRPr/>
              </a:pPr>
              <a:t>‹#›</a:t>
            </a:fld>
            <a:endParaRPr lang="en-US" dirty="0"/>
          </a:p>
        </p:txBody>
      </p:sp>
    </p:spTree>
    <p:extLst>
      <p:ext uri="{BB962C8B-B14F-4D97-AF65-F5344CB8AC3E}">
        <p14:creationId xmlns:p14="http://schemas.microsoft.com/office/powerpoint/2010/main" val="1871631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ea typeface="ＭＳ Ｐゴシック" pitchFamily="-112" charset="-128"/>
              </a:defRPr>
            </a:lvl1pPr>
          </a:lstStyle>
          <a:p>
            <a:pPr>
              <a:defRPr/>
            </a:pPr>
            <a:fld id="{26C9E9B9-A752-447A-A263-8FBD5CD77358}" type="datetime1">
              <a:rPr lang="en-US" smtClean="0"/>
              <a:t>6/10/2019</a:t>
            </a:fld>
            <a:endParaRPr lang="en-US" dirty="0"/>
          </a:p>
        </p:txBody>
      </p:sp>
      <p:sp>
        <p:nvSpPr>
          <p:cNvPr id="8" name="Rectangle 5"/>
          <p:cNvSpPr>
            <a:spLocks noGrp="1" noChangeArrowheads="1"/>
          </p:cNvSpPr>
          <p:nvPr>
            <p:ph type="ftr" sz="quarter" idx="11"/>
          </p:nvPr>
        </p:nvSpPr>
        <p:spPr/>
        <p:txBody>
          <a:bodyPr/>
          <a:lstStyle>
            <a:lvl1pPr>
              <a:defRPr>
                <a:ea typeface="ＭＳ Ｐゴシック" pitchFamily="-112" charset="-128"/>
              </a:defRPr>
            </a:lvl1pPr>
          </a:lstStyle>
          <a:p>
            <a:pPr>
              <a:defRPr/>
            </a:pPr>
            <a:endParaRPr lang="en-US"/>
          </a:p>
        </p:txBody>
      </p:sp>
      <p:sp>
        <p:nvSpPr>
          <p:cNvPr id="9" name="Rectangle 6"/>
          <p:cNvSpPr>
            <a:spLocks noGrp="1" noChangeArrowheads="1"/>
          </p:cNvSpPr>
          <p:nvPr>
            <p:ph type="sldNum" sz="quarter" idx="12"/>
          </p:nvPr>
        </p:nvSpPr>
        <p:spPr/>
        <p:txBody>
          <a:bodyPr/>
          <a:lstStyle>
            <a:lvl1pPr>
              <a:defRPr>
                <a:ea typeface="ＭＳ Ｐゴシック" pitchFamily="-112" charset="-128"/>
              </a:defRPr>
            </a:lvl1pPr>
          </a:lstStyle>
          <a:p>
            <a:pPr>
              <a:defRPr/>
            </a:pPr>
            <a:fld id="{F49BBA93-48F2-4ACE-8B36-FA0CFF205A73}" type="slidenum">
              <a:rPr lang="en-US"/>
              <a:pPr>
                <a:defRPr/>
              </a:pPr>
              <a:t>‹#›</a:t>
            </a:fld>
            <a:endParaRPr lang="en-US" dirty="0"/>
          </a:p>
        </p:txBody>
      </p:sp>
    </p:spTree>
    <p:extLst>
      <p:ext uri="{BB962C8B-B14F-4D97-AF65-F5344CB8AC3E}">
        <p14:creationId xmlns:p14="http://schemas.microsoft.com/office/powerpoint/2010/main" val="733662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ea typeface="ＭＳ Ｐゴシック" pitchFamily="-112" charset="-128"/>
              </a:defRPr>
            </a:lvl1pPr>
          </a:lstStyle>
          <a:p>
            <a:pPr>
              <a:defRPr/>
            </a:pPr>
            <a:fld id="{ADC8BD5E-D552-47B3-90D8-0834D4533094}" type="datetime1">
              <a:rPr lang="en-US" smtClean="0"/>
              <a:t>6/10/2019</a:t>
            </a:fld>
            <a:endParaRPr lang="en-US" dirty="0"/>
          </a:p>
        </p:txBody>
      </p:sp>
      <p:sp>
        <p:nvSpPr>
          <p:cNvPr id="4" name="Rectangle 5"/>
          <p:cNvSpPr>
            <a:spLocks noGrp="1" noChangeArrowheads="1"/>
          </p:cNvSpPr>
          <p:nvPr>
            <p:ph type="ftr" sz="quarter" idx="11"/>
          </p:nvPr>
        </p:nvSpPr>
        <p:spPr/>
        <p:txBody>
          <a:bodyPr/>
          <a:lstStyle>
            <a:lvl1pPr>
              <a:defRPr>
                <a:ea typeface="ＭＳ Ｐゴシック" pitchFamily="-112" charset="-128"/>
              </a:defRPr>
            </a:lvl1pPr>
          </a:lstStyle>
          <a:p>
            <a:pPr>
              <a:defRPr/>
            </a:pPr>
            <a:endParaRPr lang="en-US"/>
          </a:p>
        </p:txBody>
      </p:sp>
      <p:sp>
        <p:nvSpPr>
          <p:cNvPr id="5" name="Rectangle 6"/>
          <p:cNvSpPr>
            <a:spLocks noGrp="1" noChangeArrowheads="1"/>
          </p:cNvSpPr>
          <p:nvPr>
            <p:ph type="sldNum" sz="quarter" idx="12"/>
          </p:nvPr>
        </p:nvSpPr>
        <p:spPr/>
        <p:txBody>
          <a:bodyPr/>
          <a:lstStyle>
            <a:lvl1pPr>
              <a:defRPr>
                <a:ea typeface="ＭＳ Ｐゴシック" pitchFamily="-112" charset="-128"/>
              </a:defRPr>
            </a:lvl1pPr>
          </a:lstStyle>
          <a:p>
            <a:pPr>
              <a:defRPr/>
            </a:pPr>
            <a:fld id="{312A05D6-6E5E-4CEA-8A7F-8BA24EE49811}" type="slidenum">
              <a:rPr lang="en-US"/>
              <a:pPr>
                <a:defRPr/>
              </a:pPr>
              <a:t>‹#›</a:t>
            </a:fld>
            <a:endParaRPr lang="en-US" dirty="0"/>
          </a:p>
        </p:txBody>
      </p:sp>
    </p:spTree>
    <p:extLst>
      <p:ext uri="{BB962C8B-B14F-4D97-AF65-F5344CB8AC3E}">
        <p14:creationId xmlns:p14="http://schemas.microsoft.com/office/powerpoint/2010/main" val="600904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ea typeface="ＭＳ Ｐゴシック" pitchFamily="-112" charset="-128"/>
              </a:defRPr>
            </a:lvl1pPr>
          </a:lstStyle>
          <a:p>
            <a:pPr>
              <a:defRPr/>
            </a:pPr>
            <a:fld id="{228BD5F7-C8A4-492F-9A42-88C4A238169C}" type="datetime1">
              <a:rPr lang="en-US" smtClean="0"/>
              <a:t>6/10/2019</a:t>
            </a:fld>
            <a:endParaRPr lang="en-US" dirty="0"/>
          </a:p>
        </p:txBody>
      </p:sp>
      <p:sp>
        <p:nvSpPr>
          <p:cNvPr id="3" name="Rectangle 5"/>
          <p:cNvSpPr>
            <a:spLocks noGrp="1" noChangeArrowheads="1"/>
          </p:cNvSpPr>
          <p:nvPr>
            <p:ph type="ftr" sz="quarter" idx="11"/>
          </p:nvPr>
        </p:nvSpPr>
        <p:spPr/>
        <p:txBody>
          <a:bodyPr/>
          <a:lstStyle>
            <a:lvl1pPr>
              <a:defRPr>
                <a:ea typeface="ＭＳ Ｐゴシック" pitchFamily="-112" charset="-128"/>
              </a:defRPr>
            </a:lvl1pPr>
          </a:lstStyle>
          <a:p>
            <a:pPr>
              <a:defRPr/>
            </a:pPr>
            <a:endParaRPr lang="en-US"/>
          </a:p>
        </p:txBody>
      </p:sp>
      <p:sp>
        <p:nvSpPr>
          <p:cNvPr id="4" name="Rectangle 6"/>
          <p:cNvSpPr>
            <a:spLocks noGrp="1" noChangeArrowheads="1"/>
          </p:cNvSpPr>
          <p:nvPr>
            <p:ph type="sldNum" sz="quarter" idx="12"/>
          </p:nvPr>
        </p:nvSpPr>
        <p:spPr/>
        <p:txBody>
          <a:bodyPr/>
          <a:lstStyle>
            <a:lvl1pPr>
              <a:defRPr>
                <a:ea typeface="ＭＳ Ｐゴシック" pitchFamily="-112" charset="-128"/>
              </a:defRPr>
            </a:lvl1pPr>
          </a:lstStyle>
          <a:p>
            <a:pPr>
              <a:defRPr/>
            </a:pPr>
            <a:fld id="{96395D26-A1F0-40CC-859F-CB724F8A22DB}" type="slidenum">
              <a:rPr lang="en-US"/>
              <a:pPr>
                <a:defRPr/>
              </a:pPr>
              <a:t>‹#›</a:t>
            </a:fld>
            <a:endParaRPr lang="en-US" dirty="0"/>
          </a:p>
        </p:txBody>
      </p:sp>
    </p:spTree>
    <p:extLst>
      <p:ext uri="{BB962C8B-B14F-4D97-AF65-F5344CB8AC3E}">
        <p14:creationId xmlns:p14="http://schemas.microsoft.com/office/powerpoint/2010/main" val="1566153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ea typeface="ＭＳ Ｐゴシック" pitchFamily="-112" charset="-128"/>
              </a:defRPr>
            </a:lvl1pPr>
          </a:lstStyle>
          <a:p>
            <a:pPr>
              <a:defRPr/>
            </a:pPr>
            <a:fld id="{5E668E05-60E2-47AE-8A6C-877A6053EA80}" type="datetime1">
              <a:rPr lang="en-US" smtClean="0"/>
              <a:t>6/10/2019</a:t>
            </a:fld>
            <a:endParaRPr lang="en-US" dirty="0"/>
          </a:p>
        </p:txBody>
      </p:sp>
      <p:sp>
        <p:nvSpPr>
          <p:cNvPr id="6" name="Rectangle 5"/>
          <p:cNvSpPr>
            <a:spLocks noGrp="1" noChangeArrowheads="1"/>
          </p:cNvSpPr>
          <p:nvPr>
            <p:ph type="ftr" sz="quarter" idx="11"/>
          </p:nvPr>
        </p:nvSpPr>
        <p:spPr/>
        <p:txBody>
          <a:bodyPr/>
          <a:lstStyle>
            <a:lvl1pPr>
              <a:defRPr>
                <a:ea typeface="ＭＳ Ｐゴシック" pitchFamily="-112" charset="-128"/>
              </a:defRPr>
            </a:lvl1pPr>
          </a:lstStyle>
          <a:p>
            <a:pPr>
              <a:defRPr/>
            </a:pPr>
            <a:endParaRPr lang="en-US"/>
          </a:p>
        </p:txBody>
      </p:sp>
      <p:sp>
        <p:nvSpPr>
          <p:cNvPr id="7" name="Rectangle 6"/>
          <p:cNvSpPr>
            <a:spLocks noGrp="1" noChangeArrowheads="1"/>
          </p:cNvSpPr>
          <p:nvPr>
            <p:ph type="sldNum" sz="quarter" idx="12"/>
          </p:nvPr>
        </p:nvSpPr>
        <p:spPr/>
        <p:txBody>
          <a:bodyPr/>
          <a:lstStyle>
            <a:lvl1pPr>
              <a:defRPr>
                <a:ea typeface="ＭＳ Ｐゴシック" pitchFamily="-112" charset="-128"/>
              </a:defRPr>
            </a:lvl1pPr>
          </a:lstStyle>
          <a:p>
            <a:pPr>
              <a:defRPr/>
            </a:pPr>
            <a:fld id="{D9471D05-7C5F-4DD1-85D5-590AD427E9B9}" type="slidenum">
              <a:rPr lang="en-US"/>
              <a:pPr>
                <a:defRPr/>
              </a:pPr>
              <a:t>‹#›</a:t>
            </a:fld>
            <a:endParaRPr lang="en-US" dirty="0"/>
          </a:p>
        </p:txBody>
      </p:sp>
    </p:spTree>
    <p:extLst>
      <p:ext uri="{BB962C8B-B14F-4D97-AF65-F5344CB8AC3E}">
        <p14:creationId xmlns:p14="http://schemas.microsoft.com/office/powerpoint/2010/main" val="3121374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ea typeface="ＭＳ Ｐゴシック" pitchFamily="-112" charset="-128"/>
              </a:defRPr>
            </a:lvl1pPr>
          </a:lstStyle>
          <a:p>
            <a:pPr>
              <a:defRPr/>
            </a:pPr>
            <a:fld id="{B0AE7FC7-F18F-4CE5-B0A0-85A66A91E310}" type="datetime1">
              <a:rPr lang="en-US" smtClean="0"/>
              <a:t>6/10/2019</a:t>
            </a:fld>
            <a:endParaRPr lang="en-US" dirty="0"/>
          </a:p>
        </p:txBody>
      </p:sp>
      <p:sp>
        <p:nvSpPr>
          <p:cNvPr id="6" name="Rectangle 5"/>
          <p:cNvSpPr>
            <a:spLocks noGrp="1" noChangeArrowheads="1"/>
          </p:cNvSpPr>
          <p:nvPr>
            <p:ph type="ftr" sz="quarter" idx="11"/>
          </p:nvPr>
        </p:nvSpPr>
        <p:spPr/>
        <p:txBody>
          <a:bodyPr/>
          <a:lstStyle>
            <a:lvl1pPr>
              <a:defRPr>
                <a:ea typeface="ＭＳ Ｐゴシック" pitchFamily="-112" charset="-128"/>
              </a:defRPr>
            </a:lvl1pPr>
          </a:lstStyle>
          <a:p>
            <a:pPr>
              <a:defRPr/>
            </a:pPr>
            <a:endParaRPr lang="en-US"/>
          </a:p>
        </p:txBody>
      </p:sp>
      <p:sp>
        <p:nvSpPr>
          <p:cNvPr id="7" name="Rectangle 6"/>
          <p:cNvSpPr>
            <a:spLocks noGrp="1" noChangeArrowheads="1"/>
          </p:cNvSpPr>
          <p:nvPr>
            <p:ph type="sldNum" sz="quarter" idx="12"/>
          </p:nvPr>
        </p:nvSpPr>
        <p:spPr/>
        <p:txBody>
          <a:bodyPr/>
          <a:lstStyle>
            <a:lvl1pPr>
              <a:defRPr>
                <a:ea typeface="ＭＳ Ｐゴシック" pitchFamily="-112" charset="-128"/>
              </a:defRPr>
            </a:lvl1pPr>
          </a:lstStyle>
          <a:p>
            <a:pPr>
              <a:defRPr/>
            </a:pPr>
            <a:fld id="{FAA11D45-BA1C-4AB1-A772-661654785579}" type="slidenum">
              <a:rPr lang="en-US"/>
              <a:pPr>
                <a:defRPr/>
              </a:pPr>
              <a:t>‹#›</a:t>
            </a:fld>
            <a:endParaRPr lang="en-US" dirty="0"/>
          </a:p>
        </p:txBody>
      </p:sp>
    </p:spTree>
    <p:extLst>
      <p:ext uri="{BB962C8B-B14F-4D97-AF65-F5344CB8AC3E}">
        <p14:creationId xmlns:p14="http://schemas.microsoft.com/office/powerpoint/2010/main" val="3715858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4804"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0000"/>
                </a:solidFill>
                <a:latin typeface="+mn-lt"/>
                <a:ea typeface="+mn-ea"/>
              </a:defRPr>
            </a:lvl1pPr>
          </a:lstStyle>
          <a:p>
            <a:pPr eaLnBrk="0" fontAlgn="base" hangingPunct="0">
              <a:spcBef>
                <a:spcPct val="0"/>
              </a:spcBef>
              <a:spcAft>
                <a:spcPct val="0"/>
              </a:spcAft>
              <a:defRPr/>
            </a:pPr>
            <a:fld id="{C382CEBC-175D-4806-8D57-65A61BB091D0}" type="datetime1">
              <a:rPr lang="en-US" smtClean="0"/>
              <a:t>6/10/2019</a:t>
            </a:fld>
            <a:endParaRPr lang="en-US" dirty="0"/>
          </a:p>
        </p:txBody>
      </p:sp>
      <p:sp>
        <p:nvSpPr>
          <p:cNvPr id="204805"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mn-lt"/>
                <a:ea typeface="+mn-ea"/>
              </a:defRPr>
            </a:lvl1pPr>
          </a:lstStyle>
          <a:p>
            <a:pPr eaLnBrk="0" fontAlgn="base" hangingPunct="0">
              <a:spcBef>
                <a:spcPct val="0"/>
              </a:spcBef>
              <a:spcAft>
                <a:spcPct val="0"/>
              </a:spcAft>
              <a:defRPr/>
            </a:pPr>
            <a:endParaRPr lang="en-US"/>
          </a:p>
        </p:txBody>
      </p:sp>
      <p:sp>
        <p:nvSpPr>
          <p:cNvPr id="204806"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00"/>
                </a:solidFill>
                <a:latin typeface="+mn-lt"/>
                <a:ea typeface="+mn-ea"/>
              </a:defRPr>
            </a:lvl1pPr>
          </a:lstStyle>
          <a:p>
            <a:pPr eaLnBrk="0" fontAlgn="base" hangingPunct="0">
              <a:spcBef>
                <a:spcPct val="0"/>
              </a:spcBef>
              <a:spcAft>
                <a:spcPct val="0"/>
              </a:spcAft>
              <a:defRPr/>
            </a:pPr>
            <a:fld id="{959C5FFE-F2D1-41C8-AA26-0E3012936195}" type="slidenum">
              <a:rPr lang="en-US"/>
              <a:pPr eaLnBrk="0" fontAlgn="base" hangingPunct="0">
                <a:spcBef>
                  <a:spcPct val="0"/>
                </a:spcBef>
                <a:spcAft>
                  <a:spcPct val="0"/>
                </a:spcAft>
                <a:defRPr/>
              </a:pPr>
              <a:t>‹#›</a:t>
            </a:fld>
            <a:endParaRPr lang="en-US" dirty="0"/>
          </a:p>
        </p:txBody>
      </p:sp>
      <p:pic>
        <p:nvPicPr>
          <p:cNvPr id="2055" name="Picture 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0" y="5989638"/>
            <a:ext cx="9158288" cy="86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174228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pitchFamily="18" charset="0"/>
        </a:defRPr>
      </a:lvl2pPr>
      <a:lvl3pPr algn="ctr" rtl="0" eaLnBrk="0" fontAlgn="base" hangingPunct="0">
        <a:spcBef>
          <a:spcPct val="0"/>
        </a:spcBef>
        <a:spcAft>
          <a:spcPct val="0"/>
        </a:spcAft>
        <a:defRPr sz="4400">
          <a:solidFill>
            <a:schemeClr val="tx2"/>
          </a:solidFill>
          <a:latin typeface="Times" pitchFamily="18" charset="0"/>
        </a:defRPr>
      </a:lvl3pPr>
      <a:lvl4pPr algn="ctr" rtl="0" eaLnBrk="0" fontAlgn="base" hangingPunct="0">
        <a:spcBef>
          <a:spcPct val="0"/>
        </a:spcBef>
        <a:spcAft>
          <a:spcPct val="0"/>
        </a:spcAft>
        <a:defRPr sz="4400">
          <a:solidFill>
            <a:schemeClr val="tx2"/>
          </a:solidFill>
          <a:latin typeface="Times" pitchFamily="18" charset="0"/>
        </a:defRPr>
      </a:lvl4pPr>
      <a:lvl5pPr algn="ctr" rtl="0" eaLnBrk="0" fontAlgn="base" hangingPunct="0">
        <a:spcBef>
          <a:spcPct val="0"/>
        </a:spcBef>
        <a:spcAft>
          <a:spcPct val="0"/>
        </a:spcAft>
        <a:defRPr sz="4400">
          <a:solidFill>
            <a:schemeClr val="tx2"/>
          </a:solidFill>
          <a:latin typeface="Times" pitchFamily="18" charset="0"/>
        </a:defRPr>
      </a:lvl5pPr>
      <a:lvl6pPr marL="457200" algn="ctr" rtl="0" fontAlgn="base">
        <a:spcBef>
          <a:spcPct val="0"/>
        </a:spcBef>
        <a:spcAft>
          <a:spcPct val="0"/>
        </a:spcAft>
        <a:defRPr sz="4400">
          <a:solidFill>
            <a:schemeClr val="tx2"/>
          </a:solidFill>
          <a:latin typeface="Times" pitchFamily="18" charset="0"/>
        </a:defRPr>
      </a:lvl6pPr>
      <a:lvl7pPr marL="914400" algn="ctr" rtl="0" fontAlgn="base">
        <a:spcBef>
          <a:spcPct val="0"/>
        </a:spcBef>
        <a:spcAft>
          <a:spcPct val="0"/>
        </a:spcAft>
        <a:defRPr sz="4400">
          <a:solidFill>
            <a:schemeClr val="tx2"/>
          </a:solidFill>
          <a:latin typeface="Times" pitchFamily="18" charset="0"/>
        </a:defRPr>
      </a:lvl7pPr>
      <a:lvl8pPr marL="1371600" algn="ctr" rtl="0" fontAlgn="base">
        <a:spcBef>
          <a:spcPct val="0"/>
        </a:spcBef>
        <a:spcAft>
          <a:spcPct val="0"/>
        </a:spcAft>
        <a:defRPr sz="4400">
          <a:solidFill>
            <a:schemeClr val="tx2"/>
          </a:solidFill>
          <a:latin typeface="Times" pitchFamily="18" charset="0"/>
        </a:defRPr>
      </a:lvl8pPr>
      <a:lvl9pPr marL="1828800" algn="ctr" rtl="0" fontAlgn="base">
        <a:spcBef>
          <a:spcPct val="0"/>
        </a:spcBef>
        <a:spcAft>
          <a:spcPct val="0"/>
        </a:spcAft>
        <a:defRPr sz="4400">
          <a:solidFill>
            <a:schemeClr val="tx2"/>
          </a:solidFill>
          <a:latin typeface="Times"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362700"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pPr fontAlgn="base">
              <a:spcBef>
                <a:spcPct val="0"/>
              </a:spcBef>
              <a:spcAft>
                <a:spcPct val="0"/>
              </a:spcAft>
              <a:defRPr/>
            </a:pPr>
            <a:fld id="{AB0988FC-93D4-4DDE-9E5E-E16FBB6CE40E}" type="datetime1">
              <a:rPr lang="en-US" smtClean="0">
                <a:solidFill>
                  <a:prstClr val="black">
                    <a:lumMod val="65000"/>
                    <a:lumOff val="35000"/>
                  </a:prstClr>
                </a:solidFill>
              </a:rPr>
              <a:t>6/10/2019</a:t>
            </a:fld>
            <a:endParaRPr lang="en-US">
              <a:solidFill>
                <a:prstClr val="black">
                  <a:lumMod val="65000"/>
                  <a:lumOff val="35000"/>
                </a:prstClr>
              </a:solidFill>
            </a:endParaRPr>
          </a:p>
        </p:txBody>
      </p:sp>
      <p:sp>
        <p:nvSpPr>
          <p:cNvPr id="5" name="Footer Placeholder 4"/>
          <p:cNvSpPr>
            <a:spLocks noGrp="1"/>
          </p:cNvSpPr>
          <p:nvPr>
            <p:ph type="ftr" sz="quarter" idx="3"/>
          </p:nvPr>
        </p:nvSpPr>
        <p:spPr>
          <a:xfrm>
            <a:off x="658813"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pPr fontAlgn="base">
              <a:spcBef>
                <a:spcPct val="0"/>
              </a:spcBef>
              <a:spcAft>
                <a:spcPct val="0"/>
              </a:spcAft>
              <a:defRPr/>
            </a:pPr>
            <a:endParaRPr lang="en-US">
              <a:solidFill>
                <a:prstClr val="black">
                  <a:lumMod val="65000"/>
                  <a:lumOff val="35000"/>
                </a:prstClr>
              </a:solidFill>
            </a:endParaRPr>
          </a:p>
        </p:txBody>
      </p:sp>
      <p:sp>
        <p:nvSpPr>
          <p:cNvPr id="6" name="Slide Number Placeholder 5"/>
          <p:cNvSpPr>
            <a:spLocks noGrp="1"/>
          </p:cNvSpPr>
          <p:nvPr>
            <p:ph type="sldNum" sz="quarter" idx="4"/>
          </p:nvPr>
        </p:nvSpPr>
        <p:spPr>
          <a:xfrm>
            <a:off x="8543925"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pPr fontAlgn="base">
              <a:spcBef>
                <a:spcPct val="0"/>
              </a:spcBef>
              <a:spcAft>
                <a:spcPct val="0"/>
              </a:spcAft>
              <a:defRPr/>
            </a:pPr>
            <a:fld id="{B077F28B-7FF2-46BC-A5BD-E89DB36CDCBF}" type="slidenum">
              <a:rPr lang="en-US">
                <a:solidFill>
                  <a:prstClr val="black">
                    <a:lumMod val="65000"/>
                    <a:lumOff val="35000"/>
                  </a:prstClr>
                </a:solidFill>
              </a:rPr>
              <a:pPr fontAlgn="base">
                <a:spcBef>
                  <a:spcPct val="0"/>
                </a:spcBef>
                <a:spcAft>
                  <a:spcPct val="0"/>
                </a:spcAft>
                <a:defRPr/>
              </a:pPr>
              <a:t>‹#›</a:t>
            </a:fld>
            <a:endParaRPr lang="en-US">
              <a:solidFill>
                <a:prstClr val="black">
                  <a:lumMod val="65000"/>
                  <a:lumOff val="35000"/>
                </a:prstClr>
              </a:solidFill>
            </a:endParaRPr>
          </a:p>
        </p:txBody>
      </p:sp>
      <p:sp>
        <p:nvSpPr>
          <p:cNvPr id="7" name="Oval 6"/>
          <p:cNvSpPr/>
          <p:nvPr/>
        </p:nvSpPr>
        <p:spPr>
          <a:xfrm>
            <a:off x="8458200" y="6499225"/>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8" name="Oval 7"/>
          <p:cNvSpPr/>
          <p:nvPr/>
        </p:nvSpPr>
        <p:spPr>
          <a:xfrm>
            <a:off x="569913" y="6499225"/>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Tree>
    <p:extLst>
      <p:ext uri="{BB962C8B-B14F-4D97-AF65-F5344CB8AC3E}">
        <p14:creationId xmlns:p14="http://schemas.microsoft.com/office/powerpoint/2010/main" val="1716364502"/>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Lst>
  <p:hf hdr="0" ftr="0" dt="0"/>
  <p:txStyles>
    <p:titleStyle>
      <a:lvl1pPr algn="ctr" rtl="0" eaLnBrk="0" fontAlgn="base" hangingPunct="0">
        <a:lnSpc>
          <a:spcPts val="5800"/>
        </a:lnSpc>
        <a:spcBef>
          <a:spcPct val="0"/>
        </a:spcBef>
        <a:spcAft>
          <a:spcPct val="0"/>
        </a:spcAft>
        <a:defRPr sz="5400" kern="1200">
          <a:solidFill>
            <a:schemeClr val="tx2"/>
          </a:solidFill>
          <a:effectLst>
            <a:outerShdw blurRad="63500" dist="38100" dir="5400000" algn="t" rotWithShape="0">
              <a:prstClr val="black">
                <a:alpha val="25000"/>
              </a:prstClr>
            </a:outerShdw>
          </a:effectLst>
          <a:latin typeface="+mn-lt"/>
          <a:ea typeface="+mj-ea"/>
          <a:cs typeface="+mj-cs"/>
        </a:defRPr>
      </a:lvl1pPr>
      <a:lvl2pPr algn="ctr" rtl="0" eaLnBrk="0" fontAlgn="base" hangingPunct="0">
        <a:lnSpc>
          <a:spcPts val="5800"/>
        </a:lnSpc>
        <a:spcBef>
          <a:spcPct val="0"/>
        </a:spcBef>
        <a:spcAft>
          <a:spcPct val="0"/>
        </a:spcAft>
        <a:defRPr sz="5400">
          <a:solidFill>
            <a:schemeClr val="tx2"/>
          </a:solidFill>
          <a:latin typeface="Arial" charset="0"/>
        </a:defRPr>
      </a:lvl2pPr>
      <a:lvl3pPr algn="ctr" rtl="0" eaLnBrk="0" fontAlgn="base" hangingPunct="0">
        <a:lnSpc>
          <a:spcPts val="5800"/>
        </a:lnSpc>
        <a:spcBef>
          <a:spcPct val="0"/>
        </a:spcBef>
        <a:spcAft>
          <a:spcPct val="0"/>
        </a:spcAft>
        <a:defRPr sz="5400">
          <a:solidFill>
            <a:schemeClr val="tx2"/>
          </a:solidFill>
          <a:latin typeface="Arial" charset="0"/>
        </a:defRPr>
      </a:lvl3pPr>
      <a:lvl4pPr algn="ctr" rtl="0" eaLnBrk="0" fontAlgn="base" hangingPunct="0">
        <a:lnSpc>
          <a:spcPts val="5800"/>
        </a:lnSpc>
        <a:spcBef>
          <a:spcPct val="0"/>
        </a:spcBef>
        <a:spcAft>
          <a:spcPct val="0"/>
        </a:spcAft>
        <a:defRPr sz="5400">
          <a:solidFill>
            <a:schemeClr val="tx2"/>
          </a:solidFill>
          <a:latin typeface="Arial" charset="0"/>
        </a:defRPr>
      </a:lvl4pPr>
      <a:lvl5pPr algn="ctr" rtl="0" eaLnBrk="0" fontAlgn="base" hangingPunct="0">
        <a:lnSpc>
          <a:spcPts val="5800"/>
        </a:lnSpc>
        <a:spcBef>
          <a:spcPct val="0"/>
        </a:spcBef>
        <a:spcAft>
          <a:spcPct val="0"/>
        </a:spcAft>
        <a:defRPr sz="5400">
          <a:solidFill>
            <a:schemeClr val="tx2"/>
          </a:solidFill>
          <a:latin typeface="Arial" charset="0"/>
        </a:defRPr>
      </a:lvl5pPr>
      <a:lvl6pPr marL="457200" algn="ctr" rtl="0" fontAlgn="base">
        <a:lnSpc>
          <a:spcPts val="5800"/>
        </a:lnSpc>
        <a:spcBef>
          <a:spcPct val="0"/>
        </a:spcBef>
        <a:spcAft>
          <a:spcPct val="0"/>
        </a:spcAft>
        <a:defRPr sz="5400">
          <a:solidFill>
            <a:schemeClr val="tx2"/>
          </a:solidFill>
          <a:latin typeface="Arial" charset="0"/>
        </a:defRPr>
      </a:lvl6pPr>
      <a:lvl7pPr marL="914400" algn="ctr" rtl="0" fontAlgn="base">
        <a:lnSpc>
          <a:spcPts val="5800"/>
        </a:lnSpc>
        <a:spcBef>
          <a:spcPct val="0"/>
        </a:spcBef>
        <a:spcAft>
          <a:spcPct val="0"/>
        </a:spcAft>
        <a:defRPr sz="5400">
          <a:solidFill>
            <a:schemeClr val="tx2"/>
          </a:solidFill>
          <a:latin typeface="Arial" charset="0"/>
        </a:defRPr>
      </a:lvl7pPr>
      <a:lvl8pPr marL="1371600" algn="ctr" rtl="0" fontAlgn="base">
        <a:lnSpc>
          <a:spcPts val="5800"/>
        </a:lnSpc>
        <a:spcBef>
          <a:spcPct val="0"/>
        </a:spcBef>
        <a:spcAft>
          <a:spcPct val="0"/>
        </a:spcAft>
        <a:defRPr sz="5400">
          <a:solidFill>
            <a:schemeClr val="tx2"/>
          </a:solidFill>
          <a:latin typeface="Arial" charset="0"/>
        </a:defRPr>
      </a:lvl8pPr>
      <a:lvl9pPr marL="1828800" algn="ctr" rtl="0" fontAlgn="base">
        <a:lnSpc>
          <a:spcPts val="5800"/>
        </a:lnSpc>
        <a:spcBef>
          <a:spcPct val="0"/>
        </a:spcBef>
        <a:spcAft>
          <a:spcPct val="0"/>
        </a:spcAft>
        <a:defRPr sz="5400">
          <a:solidFill>
            <a:schemeClr val="tx2"/>
          </a:solidFill>
          <a:latin typeface="Arial" charset="0"/>
        </a:defRPr>
      </a:lvl9pPr>
    </p:titleStyle>
    <p:bodyStyle>
      <a:lvl1pPr marL="342900" indent="-342900" algn="l" rtl="0" eaLnBrk="0" fontAlgn="base" hangingPunct="0">
        <a:spcBef>
          <a:spcPct val="20000"/>
        </a:spcBef>
        <a:spcAft>
          <a:spcPct val="0"/>
        </a:spcAft>
        <a:buFont typeface="Arial" pitchFamily="34" charset="0"/>
        <a:buChar char="•"/>
        <a:defRPr sz="2400" kern="1200">
          <a:solidFill>
            <a:srgbClr val="7F7F7F"/>
          </a:solidFill>
          <a:latin typeface="+mj-lt"/>
          <a:ea typeface="+mn-ea"/>
          <a:cs typeface="+mn-cs"/>
        </a:defRPr>
      </a:lvl1pPr>
      <a:lvl2pPr marL="742950" indent="-28575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2pPr>
      <a:lvl3pPr marL="1143000" indent="-228600" algn="l" rtl="0" eaLnBrk="0" fontAlgn="base" hangingPunct="0">
        <a:spcBef>
          <a:spcPct val="20000"/>
        </a:spcBef>
        <a:spcAft>
          <a:spcPct val="0"/>
        </a:spcAft>
        <a:buFont typeface="Arial" pitchFamily="34" charset="0"/>
        <a:buChar char="•"/>
        <a:defRPr sz="1600" kern="1200">
          <a:solidFill>
            <a:srgbClr val="7F7F7F"/>
          </a:solidFill>
          <a:latin typeface="+mj-lt"/>
          <a:ea typeface="+mn-ea"/>
          <a:cs typeface="+mn-cs"/>
        </a:defRPr>
      </a:lvl3pPr>
      <a:lvl4pPr marL="1600200" indent="-22860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4pPr>
      <a:lvl5pPr marL="2057400" indent="-228600" algn="l" rtl="0" eaLnBrk="0" fontAlgn="base" hangingPunct="0">
        <a:spcBef>
          <a:spcPct val="20000"/>
        </a:spcBef>
        <a:spcAft>
          <a:spcPct val="0"/>
        </a:spcAft>
        <a:buFont typeface="Arial" pitchFamily="34" charset="0"/>
        <a:buChar char="•"/>
        <a:defRPr sz="1600" kern="1200">
          <a:solidFill>
            <a:srgbClr val="7F7F7F"/>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7.jpeg"/><Relationship Id="rId7" Type="http://schemas.openxmlformats.org/officeDocument/2006/relationships/diagramColors" Target="../diagrams/colors5.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1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8" Type="http://schemas.openxmlformats.org/officeDocument/2006/relationships/slideLayout" Target="../slideLayouts/slideLayout6.xml"/><Relationship Id="rId3" Type="http://schemas.openxmlformats.org/officeDocument/2006/relationships/tags" Target="../tags/tag3.xml"/><Relationship Id="rId7" Type="http://schemas.openxmlformats.org/officeDocument/2006/relationships/tags" Target="../tags/tag7.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10" Type="http://schemas.openxmlformats.org/officeDocument/2006/relationships/image" Target="../media/image7.jpeg"/><Relationship Id="rId4" Type="http://schemas.openxmlformats.org/officeDocument/2006/relationships/tags" Target="../tags/tag4.xml"/><Relationship Id="rId9"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7.jpe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7.jpe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7.jpeg"/><Relationship Id="rId7" Type="http://schemas.openxmlformats.org/officeDocument/2006/relationships/diagramColors" Target="../diagrams/colors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idx="4294967295"/>
          </p:nvPr>
        </p:nvSpPr>
        <p:spPr>
          <a:xfrm>
            <a:off x="114300" y="228600"/>
            <a:ext cx="8858250" cy="3146426"/>
          </a:xfrm>
        </p:spPr>
        <p:txBody>
          <a:bodyPr>
            <a:normAutofit fontScale="90000"/>
          </a:bodyPr>
          <a:lstStyle/>
          <a:p>
            <a:pPr eaLnBrk="1" fontAlgn="auto" hangingPunct="1">
              <a:lnSpc>
                <a:spcPct val="100000"/>
              </a:lnSpc>
              <a:spcAft>
                <a:spcPts val="0"/>
              </a:spcAft>
              <a:defRPr/>
            </a:pPr>
            <a:r>
              <a:rPr lang="en-US" sz="3600" b="1" dirty="0" smtClean="0">
                <a:solidFill>
                  <a:schemeClr val="accent2">
                    <a:lumMod val="60000"/>
                    <a:lumOff val="40000"/>
                  </a:schemeClr>
                </a:solidFill>
              </a:rPr>
              <a:t> </a:t>
            </a:r>
            <a:br>
              <a:rPr lang="en-US" sz="3600" b="1" dirty="0" smtClean="0">
                <a:solidFill>
                  <a:schemeClr val="accent2">
                    <a:lumMod val="60000"/>
                    <a:lumOff val="40000"/>
                  </a:schemeClr>
                </a:solidFill>
              </a:rPr>
            </a:br>
            <a:r>
              <a:rPr lang="en-US" sz="3600" b="1" dirty="0">
                <a:solidFill>
                  <a:schemeClr val="accent2">
                    <a:lumMod val="60000"/>
                    <a:lumOff val="40000"/>
                  </a:schemeClr>
                </a:solidFill>
              </a:rPr>
              <a:t/>
            </a:r>
            <a:br>
              <a:rPr lang="en-US" sz="3600" b="1" dirty="0">
                <a:solidFill>
                  <a:schemeClr val="accent2">
                    <a:lumMod val="60000"/>
                    <a:lumOff val="40000"/>
                  </a:schemeClr>
                </a:solidFill>
              </a:rPr>
            </a:br>
            <a:r>
              <a:rPr lang="en-US" sz="3600" b="1" dirty="0" smtClean="0">
                <a:solidFill>
                  <a:schemeClr val="accent2">
                    <a:lumMod val="60000"/>
                    <a:lumOff val="40000"/>
                  </a:schemeClr>
                </a:solidFill>
              </a:rPr>
              <a:t/>
            </a:r>
            <a:br>
              <a:rPr lang="en-US" sz="3600" b="1" dirty="0" smtClean="0">
                <a:solidFill>
                  <a:schemeClr val="accent2">
                    <a:lumMod val="60000"/>
                    <a:lumOff val="40000"/>
                  </a:schemeClr>
                </a:solidFill>
              </a:rPr>
            </a:br>
            <a:r>
              <a:rPr lang="en-US" sz="3600" b="1" dirty="0" smtClean="0">
                <a:solidFill>
                  <a:schemeClr val="accent2">
                    <a:lumMod val="60000"/>
                    <a:lumOff val="40000"/>
                  </a:schemeClr>
                </a:solidFill>
              </a:rPr>
              <a:t/>
            </a:r>
            <a:br>
              <a:rPr lang="en-US" sz="3600" b="1" dirty="0" smtClean="0">
                <a:solidFill>
                  <a:schemeClr val="accent2">
                    <a:lumMod val="60000"/>
                    <a:lumOff val="40000"/>
                  </a:schemeClr>
                </a:solidFill>
              </a:rPr>
            </a:br>
            <a:r>
              <a:rPr lang="en-US" sz="3100" b="1" dirty="0" smtClean="0">
                <a:solidFill>
                  <a:schemeClr val="tx1"/>
                </a:solidFill>
                <a:latin typeface="Arial" panose="020B0604020202020204" pitchFamily="34" charset="0"/>
                <a:cs typeface="Arial" panose="020B0604020202020204" pitchFamily="34" charset="0"/>
              </a:rPr>
              <a:t>Presentation on Proposal for Phase 4 of the Expanded Public Works Programme (EPWP)</a:t>
            </a:r>
            <a:br>
              <a:rPr lang="en-US" sz="3100" b="1" dirty="0" smtClean="0">
                <a:solidFill>
                  <a:schemeClr val="tx1"/>
                </a:solidFill>
                <a:latin typeface="Arial" panose="020B0604020202020204" pitchFamily="34" charset="0"/>
                <a:cs typeface="Arial" panose="020B0604020202020204" pitchFamily="34" charset="0"/>
              </a:rPr>
            </a:br>
            <a:r>
              <a:rPr lang="en-US" sz="3100" b="1" dirty="0" smtClean="0">
                <a:solidFill>
                  <a:schemeClr val="tx1"/>
                </a:solidFill>
                <a:latin typeface="Arial" panose="020B0604020202020204" pitchFamily="34" charset="0"/>
                <a:cs typeface="Arial" panose="020B0604020202020204" pitchFamily="34" charset="0"/>
              </a:rPr>
              <a:t/>
            </a:r>
            <a:br>
              <a:rPr lang="en-US" sz="3100" b="1" dirty="0" smtClean="0">
                <a:solidFill>
                  <a:schemeClr val="tx1"/>
                </a:solidFill>
                <a:latin typeface="Arial" panose="020B0604020202020204" pitchFamily="34" charset="0"/>
                <a:cs typeface="Arial" panose="020B0604020202020204" pitchFamily="34" charset="0"/>
              </a:rPr>
            </a:br>
            <a:r>
              <a:rPr lang="en-US" sz="3100" b="1" dirty="0" smtClean="0">
                <a:solidFill>
                  <a:schemeClr val="tx1"/>
                </a:solidFill>
                <a:latin typeface="Arial" panose="020B0604020202020204" pitchFamily="34" charset="0"/>
                <a:cs typeface="Arial" panose="020B0604020202020204" pitchFamily="34" charset="0"/>
              </a:rPr>
              <a:t>EPWP Summit</a:t>
            </a:r>
            <a:br>
              <a:rPr lang="en-US" sz="3100" b="1" dirty="0" smtClean="0">
                <a:solidFill>
                  <a:schemeClr val="tx1"/>
                </a:solidFill>
                <a:latin typeface="Arial" panose="020B0604020202020204" pitchFamily="34" charset="0"/>
                <a:cs typeface="Arial" panose="020B0604020202020204" pitchFamily="34" charset="0"/>
              </a:rPr>
            </a:br>
            <a:r>
              <a:rPr lang="en-US" sz="3100" b="1" dirty="0" smtClean="0">
                <a:solidFill>
                  <a:schemeClr val="tx1"/>
                </a:solidFill>
                <a:latin typeface="Arial" panose="020B0604020202020204" pitchFamily="34" charset="0"/>
                <a:cs typeface="Arial" panose="020B0604020202020204" pitchFamily="34" charset="0"/>
              </a:rPr>
              <a:t>13 November 2018</a:t>
            </a:r>
            <a:br>
              <a:rPr lang="en-US" sz="3100" b="1" dirty="0" smtClean="0">
                <a:solidFill>
                  <a:schemeClr val="tx1"/>
                </a:solidFill>
                <a:latin typeface="Arial" panose="020B0604020202020204" pitchFamily="34" charset="0"/>
                <a:cs typeface="Arial" panose="020B0604020202020204" pitchFamily="34" charset="0"/>
              </a:rPr>
            </a:br>
            <a:r>
              <a:rPr lang="en-US" sz="2700" b="1" dirty="0">
                <a:solidFill>
                  <a:schemeClr val="tx1"/>
                </a:solidFill>
                <a:latin typeface="Calibri" pitchFamily="34" charset="0"/>
                <a:cs typeface="Calibri" pitchFamily="34" charset="0"/>
              </a:rPr>
              <a:t/>
            </a:r>
            <a:br>
              <a:rPr lang="en-US" sz="2700" b="1" dirty="0">
                <a:solidFill>
                  <a:schemeClr val="tx1"/>
                </a:solidFill>
                <a:latin typeface="Calibri" pitchFamily="34" charset="0"/>
                <a:cs typeface="Calibri" pitchFamily="34" charset="0"/>
              </a:rPr>
            </a:br>
            <a:endParaRPr lang="en-US" sz="2400" b="1" dirty="0" smtClean="0">
              <a:solidFill>
                <a:schemeClr val="tx1"/>
              </a:solidFill>
            </a:endParaRPr>
          </a:p>
        </p:txBody>
      </p:sp>
      <p:sp>
        <p:nvSpPr>
          <p:cNvPr id="5123" name="Line 4"/>
          <p:cNvSpPr>
            <a:spLocks noChangeShapeType="1"/>
          </p:cNvSpPr>
          <p:nvPr/>
        </p:nvSpPr>
        <p:spPr bwMode="auto">
          <a:xfrm>
            <a:off x="323850" y="3500438"/>
            <a:ext cx="8439150" cy="4762"/>
          </a:xfrm>
          <a:prstGeom prst="line">
            <a:avLst/>
          </a:prstGeom>
          <a:noFill/>
          <a:ln w="28575">
            <a:solidFill>
              <a:srgbClr val="FF990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prstClr val="black"/>
              </a:solidFill>
            </a:endParaRPr>
          </a:p>
        </p:txBody>
      </p:sp>
      <p:pic>
        <p:nvPicPr>
          <p:cNvPr id="5124" name="Picture 6" descr="EPWP letterhead temp-1_200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87463" y="3756025"/>
            <a:ext cx="67691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13" descr="63-IMG_6286.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916238" y="5013325"/>
            <a:ext cx="3527425" cy="18446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5126" name="Picture 4" descr="14-EPWP-008252.jp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5013325"/>
            <a:ext cx="2916238" cy="18446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5127" name="Picture 5" descr="30 EPWP-ECD- CRECH-009818.jp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189663" y="5013325"/>
            <a:ext cx="2954337" cy="18446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pPr>
              <a:defRPr/>
            </a:pPr>
            <a:fld id="{EAC9F012-FC47-44B1-9BB4-CAACC7494A68}" type="slidenum">
              <a:rPr lang="en-US" smtClean="0">
                <a:solidFill>
                  <a:prstClr val="black">
                    <a:lumMod val="65000"/>
                    <a:lumOff val="35000"/>
                  </a:prstClr>
                </a:solidFill>
              </a:rPr>
              <a:pPr>
                <a:defRPr/>
              </a:pPr>
              <a:t>1</a:t>
            </a:fld>
            <a:endParaRPr lang="en-US">
              <a:solidFill>
                <a:prstClr val="black">
                  <a:lumMod val="65000"/>
                  <a:lumOff val="35000"/>
                </a:prstClr>
              </a:solidFill>
            </a:endParaRPr>
          </a:p>
        </p:txBody>
      </p:sp>
    </p:spTree>
    <p:extLst>
      <p:ext uri="{BB962C8B-B14F-4D97-AF65-F5344CB8AC3E}">
        <p14:creationId xmlns:p14="http://schemas.microsoft.com/office/powerpoint/2010/main" val="3944195946"/>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Title 2"/>
          <p:cNvSpPr>
            <a:spLocks noGrp="1"/>
          </p:cNvSpPr>
          <p:nvPr>
            <p:ph type="title"/>
          </p:nvPr>
        </p:nvSpPr>
        <p:spPr>
          <a:xfrm>
            <a:off x="609598" y="-41979"/>
            <a:ext cx="8305801" cy="758735"/>
          </a:xfrm>
        </p:spPr>
        <p:txBody>
          <a:bodyPr/>
          <a:lstStyle/>
          <a:p>
            <a:pPr>
              <a:defRPr/>
            </a:pPr>
            <a:r>
              <a:rPr lang="en-US" sz="2800" b="1" dirty="0" smtClean="0">
                <a:solidFill>
                  <a:schemeClr val="accent4"/>
                </a:solidFill>
                <a:latin typeface="Arial" panose="020B0604020202020204" pitchFamily="34" charset="0"/>
                <a:cs typeface="Arial" panose="020B0604020202020204" pitchFamily="34" charset="0"/>
              </a:rPr>
              <a:t>EPWP and National Minimum Wage (NMW)</a:t>
            </a:r>
          </a:p>
        </p:txBody>
      </p:sp>
      <p:sp>
        <p:nvSpPr>
          <p:cNvPr id="2" name="Content Placeholder 1"/>
          <p:cNvSpPr>
            <a:spLocks noGrp="1"/>
          </p:cNvSpPr>
          <p:nvPr>
            <p:ph idx="1"/>
          </p:nvPr>
        </p:nvSpPr>
        <p:spPr>
          <a:xfrm>
            <a:off x="0" y="747712"/>
            <a:ext cx="8991599" cy="5119688"/>
          </a:xfrm>
        </p:spPr>
        <p:txBody>
          <a:bodyPr/>
          <a:lstStyle/>
          <a:p>
            <a:pPr algn="just">
              <a:lnSpc>
                <a:spcPct val="150000"/>
              </a:lnSpc>
              <a:buFont typeface="Wingdings" panose="05000000000000000000" pitchFamily="2" charset="2"/>
              <a:buChar char="q"/>
            </a:pPr>
            <a:r>
              <a:rPr lang="en-ZA" sz="1400" dirty="0">
                <a:latin typeface="Arial Narrow" panose="020B0606020202030204" pitchFamily="34" charset="0"/>
              </a:rPr>
              <a:t>The EPWP has been exempted from 100% payment of the National Minimum Wage (NMW) introduced by government at  R20 per hour but has been allowed to pay a minimum daily wage which is R11 per hour (55% of the National Minimum Wage). </a:t>
            </a:r>
            <a:endParaRPr lang="en-ZA" sz="1400" dirty="0" smtClean="0">
              <a:latin typeface="Arial Narrow" panose="020B0606020202030204" pitchFamily="34" charset="0"/>
            </a:endParaRPr>
          </a:p>
          <a:p>
            <a:pPr algn="just">
              <a:lnSpc>
                <a:spcPct val="150000"/>
              </a:lnSpc>
              <a:buFont typeface="Wingdings" panose="05000000000000000000" pitchFamily="2" charset="2"/>
              <a:buChar char="q"/>
            </a:pPr>
            <a:r>
              <a:rPr lang="en-ZA" sz="1400" dirty="0" smtClean="0">
                <a:latin typeface="Arial Narrow" panose="020B0606020202030204" pitchFamily="34" charset="0"/>
              </a:rPr>
              <a:t>But </a:t>
            </a:r>
            <a:r>
              <a:rPr lang="en-ZA" sz="1400" dirty="0">
                <a:latin typeface="Arial Narrow" panose="020B0606020202030204" pitchFamily="34" charset="0"/>
              </a:rPr>
              <a:t>even before the EPWP wage and NMW converge, the effects of the NMW could be both disruptive and positive for the </a:t>
            </a:r>
            <a:r>
              <a:rPr lang="en-ZA" sz="1400" dirty="0" smtClean="0">
                <a:latin typeface="Arial Narrow" panose="020B0606020202030204" pitchFamily="34" charset="0"/>
              </a:rPr>
              <a:t>EPWP</a:t>
            </a:r>
            <a:r>
              <a:rPr lang="en-ZA" sz="1400" dirty="0">
                <a:latin typeface="Arial Narrow" panose="020B0606020202030204" pitchFamily="34" charset="0"/>
              </a:rPr>
              <a:t>.</a:t>
            </a:r>
            <a:endParaRPr lang="en-ZA" sz="1400" dirty="0" smtClean="0">
              <a:latin typeface="Arial Narrow" panose="020B0606020202030204" pitchFamily="34" charset="0"/>
            </a:endParaRPr>
          </a:p>
          <a:p>
            <a:pPr algn="just">
              <a:lnSpc>
                <a:spcPct val="150000"/>
              </a:lnSpc>
              <a:buFont typeface="Wingdings" panose="05000000000000000000" pitchFamily="2" charset="2"/>
              <a:buChar char="q"/>
            </a:pPr>
            <a:r>
              <a:rPr lang="en-ZA" sz="1400" dirty="0" smtClean="0">
                <a:latin typeface="Arial Narrow" panose="020B0606020202030204" pitchFamily="34" charset="0"/>
              </a:rPr>
              <a:t>The </a:t>
            </a:r>
            <a:r>
              <a:rPr lang="en-ZA" sz="1400" dirty="0">
                <a:latin typeface="Arial Narrow" panose="020B0606020202030204" pitchFamily="34" charset="0"/>
              </a:rPr>
              <a:t>most obvious disruption from the introduction of the NMW is that even though the legislation on the NMW currently clearly exempts the EPWP, its introduction will introduce a new wage floor in the South African labour market. </a:t>
            </a:r>
            <a:endParaRPr lang="en-ZA" sz="1400" dirty="0" smtClean="0">
              <a:latin typeface="Arial Narrow" panose="020B0606020202030204" pitchFamily="34" charset="0"/>
            </a:endParaRPr>
          </a:p>
          <a:p>
            <a:pPr lvl="1" algn="just">
              <a:lnSpc>
                <a:spcPct val="150000"/>
              </a:lnSpc>
              <a:buFont typeface="Wingdings" panose="05000000000000000000" pitchFamily="2" charset="2"/>
              <a:buChar char="v"/>
            </a:pPr>
            <a:r>
              <a:rPr lang="en-ZA" sz="1400" dirty="0" smtClean="0">
                <a:latin typeface="Arial Narrow" panose="020B0606020202030204" pitchFamily="34" charset="0"/>
              </a:rPr>
              <a:t>The </a:t>
            </a:r>
            <a:r>
              <a:rPr lang="en-ZA" sz="1400" dirty="0">
                <a:latin typeface="Arial Narrow" panose="020B0606020202030204" pitchFamily="34" charset="0"/>
              </a:rPr>
              <a:t>EPWP is to create 5 million work opportunities over the five years maintaining the current funding, the programme would require a total of R57 billion for wages.</a:t>
            </a:r>
          </a:p>
          <a:p>
            <a:pPr lvl="1" algn="just">
              <a:lnSpc>
                <a:spcPct val="150000"/>
              </a:lnSpc>
              <a:buFont typeface="Wingdings" panose="05000000000000000000" pitchFamily="2" charset="2"/>
              <a:buChar char="v"/>
            </a:pPr>
            <a:r>
              <a:rPr lang="en-ZA" sz="1400" dirty="0">
                <a:latin typeface="Arial Narrow" panose="020B0606020202030204" pitchFamily="34" charset="0"/>
              </a:rPr>
              <a:t>If the EPWP is to comply fully with the NMW, the programme would require an additional R32 billion on wages to achieve the 5 million set target.</a:t>
            </a:r>
          </a:p>
          <a:p>
            <a:pPr lvl="1" algn="just">
              <a:lnSpc>
                <a:spcPct val="150000"/>
              </a:lnSpc>
              <a:buFont typeface="Wingdings" panose="05000000000000000000" pitchFamily="2" charset="2"/>
              <a:buChar char="v"/>
            </a:pPr>
            <a:r>
              <a:rPr lang="en-ZA" sz="1400" dirty="0">
                <a:latin typeface="Arial Narrow" panose="020B0606020202030204" pitchFamily="34" charset="0"/>
              </a:rPr>
              <a:t>Should there be no additional funds available and the EPWP is expected to adhere to the NMW with the same budget of R57 billion, the programme would lose a total of 1.9 million work opportunities. </a:t>
            </a:r>
            <a:endParaRPr lang="en-ZA" sz="1400" dirty="0" smtClean="0">
              <a:latin typeface="Arial Narrow" panose="020B0606020202030204" pitchFamily="34" charset="0"/>
            </a:endParaRPr>
          </a:p>
          <a:p>
            <a:pPr lvl="1" algn="just">
              <a:lnSpc>
                <a:spcPct val="150000"/>
              </a:lnSpc>
              <a:buFont typeface="Wingdings" panose="05000000000000000000" pitchFamily="2" charset="2"/>
              <a:buChar char="v"/>
            </a:pPr>
            <a:r>
              <a:rPr lang="en-ZA" sz="1400" dirty="0" smtClean="0">
                <a:latin typeface="Arial Narrow" panose="020B0606020202030204" pitchFamily="34" charset="0"/>
              </a:rPr>
              <a:t>The </a:t>
            </a:r>
            <a:r>
              <a:rPr lang="en-ZA" sz="1400" dirty="0">
                <a:latin typeface="Arial Narrow" panose="020B0606020202030204" pitchFamily="34" charset="0"/>
              </a:rPr>
              <a:t>programme would therefore create only 3.3 million work opportunities over the five year period.</a:t>
            </a:r>
          </a:p>
          <a:p>
            <a:pPr marL="685800" lvl="1">
              <a:buFont typeface="Wingdings" panose="05000000000000000000" pitchFamily="2" charset="2"/>
              <a:buChar char="v"/>
            </a:pPr>
            <a:endParaRPr lang="en-ZA" sz="1400" dirty="0">
              <a:latin typeface="Arial Narrow" panose="020B0606020202030204" pitchFamily="34" charset="0"/>
            </a:endParaRPr>
          </a:p>
        </p:txBody>
      </p:sp>
      <p:sp>
        <p:nvSpPr>
          <p:cNvPr id="25603"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Lucida Grande" pitchFamily="124" charset="0"/>
                <a:ea typeface="ＭＳ Ｐゴシック" pitchFamily="34" charset="-128"/>
              </a:defRPr>
            </a:lvl1pPr>
            <a:lvl2pPr marL="742950" indent="-285750">
              <a:defRPr sz="2400">
                <a:solidFill>
                  <a:schemeClr val="tx1"/>
                </a:solidFill>
                <a:latin typeface="Lucida Grande" pitchFamily="124" charset="0"/>
                <a:ea typeface="ＭＳ Ｐゴシック" pitchFamily="34" charset="-128"/>
              </a:defRPr>
            </a:lvl2pPr>
            <a:lvl3pPr marL="1143000" indent="-228600">
              <a:defRPr sz="2400">
                <a:solidFill>
                  <a:schemeClr val="tx1"/>
                </a:solidFill>
                <a:latin typeface="Lucida Grande" pitchFamily="124" charset="0"/>
                <a:ea typeface="ＭＳ Ｐゴシック" pitchFamily="34" charset="-128"/>
              </a:defRPr>
            </a:lvl3pPr>
            <a:lvl4pPr marL="1600200" indent="-228600">
              <a:defRPr sz="2400">
                <a:solidFill>
                  <a:schemeClr val="tx1"/>
                </a:solidFill>
                <a:latin typeface="Lucida Grande" pitchFamily="124" charset="0"/>
                <a:ea typeface="ＭＳ Ｐゴシック" pitchFamily="34" charset="-128"/>
              </a:defRPr>
            </a:lvl4pPr>
            <a:lvl5pPr marL="2057400" indent="-228600">
              <a:defRPr sz="2400">
                <a:solidFill>
                  <a:schemeClr val="tx1"/>
                </a:solidFill>
                <a:latin typeface="Lucida Grande" pitchFamily="12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Lucida Grande" pitchFamily="12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Lucida Grande" pitchFamily="12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Lucida Grande" pitchFamily="12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Lucida Grande" pitchFamily="124" charset="0"/>
                <a:ea typeface="ＭＳ Ｐゴシック" pitchFamily="34" charset="-128"/>
              </a:defRPr>
            </a:lvl9pPr>
          </a:lstStyle>
          <a:p>
            <a:fld id="{920668A4-1CEE-4085-97AA-4FEDC4F30CD8}" type="slidenum">
              <a:rPr lang="en-US" sz="1400" smtClean="0">
                <a:solidFill>
                  <a:srgbClr val="000000"/>
                </a:solidFill>
                <a:latin typeface="Arial" charset="0"/>
              </a:rPr>
              <a:pPr/>
              <a:t>10</a:t>
            </a:fld>
            <a:endParaRPr lang="en-US" sz="1400" smtClean="0">
              <a:solidFill>
                <a:srgbClr val="000000"/>
              </a:solidFill>
              <a:latin typeface="Arial" charset="0"/>
            </a:endParaRPr>
          </a:p>
        </p:txBody>
      </p:sp>
      <p:pic>
        <p:nvPicPr>
          <p:cNvPr id="25604" name="Picture 5" descr="EPWP letterhead temp-1 (2)"/>
          <p:cNvPicPr>
            <a:picLocks noChangeAspect="1" noChangeArrowheads="1"/>
          </p:cNvPicPr>
          <p:nvPr/>
        </p:nvPicPr>
        <p:blipFill>
          <a:blip r:embed="rId3">
            <a:extLst>
              <a:ext uri="{28A0092B-C50C-407E-A947-70E740481C1C}">
                <a14:useLocalDpi xmlns:a14="http://schemas.microsoft.com/office/drawing/2010/main" val="0"/>
              </a:ext>
            </a:extLst>
          </a:blip>
          <a:srcRect l="54251" b="12849"/>
          <a:stretch>
            <a:fillRect/>
          </a:stretch>
        </p:blipFill>
        <p:spPr bwMode="auto">
          <a:xfrm>
            <a:off x="6011863" y="6146800"/>
            <a:ext cx="1943100" cy="669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25606" name="Line 3"/>
          <p:cNvSpPr>
            <a:spLocks noChangeShapeType="1"/>
          </p:cNvSpPr>
          <p:nvPr/>
        </p:nvSpPr>
        <p:spPr bwMode="auto">
          <a:xfrm>
            <a:off x="0" y="23813"/>
            <a:ext cx="91440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400">
              <a:solidFill>
                <a:srgbClr val="000000"/>
              </a:solidFill>
              <a:latin typeface="Lucida Grande" pitchFamily="124" charset="0"/>
            </a:endParaRPr>
          </a:p>
        </p:txBody>
      </p:sp>
      <p:sp>
        <p:nvSpPr>
          <p:cNvPr id="25607" name="Line 3"/>
          <p:cNvSpPr>
            <a:spLocks noChangeShapeType="1"/>
          </p:cNvSpPr>
          <p:nvPr/>
        </p:nvSpPr>
        <p:spPr bwMode="auto">
          <a:xfrm>
            <a:off x="0" y="747712"/>
            <a:ext cx="91440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400">
              <a:solidFill>
                <a:srgbClr val="000000"/>
              </a:solidFill>
              <a:latin typeface="Lucida Grande" pitchFamily="124" charset="0"/>
            </a:endParaRPr>
          </a:p>
        </p:txBody>
      </p:sp>
    </p:spTree>
    <p:extLst>
      <p:ext uri="{BB962C8B-B14F-4D97-AF65-F5344CB8AC3E}">
        <p14:creationId xmlns:p14="http://schemas.microsoft.com/office/powerpoint/2010/main" val="30223907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Title 2"/>
          <p:cNvSpPr>
            <a:spLocks noGrp="1"/>
          </p:cNvSpPr>
          <p:nvPr>
            <p:ph type="title"/>
          </p:nvPr>
        </p:nvSpPr>
        <p:spPr>
          <a:xfrm>
            <a:off x="323850" y="23813"/>
            <a:ext cx="8569325" cy="700088"/>
          </a:xfrm>
        </p:spPr>
        <p:txBody>
          <a:bodyPr/>
          <a:lstStyle/>
          <a:p>
            <a:pPr lvl="0">
              <a:lnSpc>
                <a:spcPct val="150000"/>
              </a:lnSpc>
              <a:spcAft>
                <a:spcPts val="0"/>
              </a:spcAft>
            </a:pPr>
            <a:r>
              <a:rPr lang="en-US" sz="2200" b="1" dirty="0" smtClean="0">
                <a:latin typeface="Arial" panose="020B0604020202020204" pitchFamily="34" charset="0"/>
                <a:ea typeface="Times New Roman" panose="02020603050405020304" pitchFamily="18" charset="0"/>
                <a:cs typeface="Arial" panose="020B0604020202020204" pitchFamily="34" charset="0"/>
              </a:rPr>
              <a:t>National, Sector and Provincial Coordination in EPWP Phase 4</a:t>
            </a:r>
            <a:endParaRPr lang="en-ZA" sz="2200" dirty="0">
              <a:latin typeface="Arial" panose="020B0604020202020204" pitchFamily="34" charset="0"/>
              <a:ea typeface="Times New Roman" panose="02020603050405020304" pitchFamily="18" charset="0"/>
              <a:cs typeface="Arial" panose="020B0604020202020204" pitchFamily="34" charset="0"/>
            </a:endParaRPr>
          </a:p>
        </p:txBody>
      </p:sp>
      <p:sp>
        <p:nvSpPr>
          <p:cNvPr id="25603"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Lucida Grande" pitchFamily="124" charset="0"/>
                <a:ea typeface="ＭＳ Ｐゴシック" pitchFamily="34" charset="-128"/>
              </a:defRPr>
            </a:lvl1pPr>
            <a:lvl2pPr marL="742950" indent="-285750">
              <a:defRPr sz="2400">
                <a:solidFill>
                  <a:schemeClr val="tx1"/>
                </a:solidFill>
                <a:latin typeface="Lucida Grande" pitchFamily="124" charset="0"/>
                <a:ea typeface="ＭＳ Ｐゴシック" pitchFamily="34" charset="-128"/>
              </a:defRPr>
            </a:lvl2pPr>
            <a:lvl3pPr marL="1143000" indent="-228600">
              <a:defRPr sz="2400">
                <a:solidFill>
                  <a:schemeClr val="tx1"/>
                </a:solidFill>
                <a:latin typeface="Lucida Grande" pitchFamily="124" charset="0"/>
                <a:ea typeface="ＭＳ Ｐゴシック" pitchFamily="34" charset="-128"/>
              </a:defRPr>
            </a:lvl3pPr>
            <a:lvl4pPr marL="1600200" indent="-228600">
              <a:defRPr sz="2400">
                <a:solidFill>
                  <a:schemeClr val="tx1"/>
                </a:solidFill>
                <a:latin typeface="Lucida Grande" pitchFamily="124" charset="0"/>
                <a:ea typeface="ＭＳ Ｐゴシック" pitchFamily="34" charset="-128"/>
              </a:defRPr>
            </a:lvl4pPr>
            <a:lvl5pPr marL="2057400" indent="-228600">
              <a:defRPr sz="2400">
                <a:solidFill>
                  <a:schemeClr val="tx1"/>
                </a:solidFill>
                <a:latin typeface="Lucida Grande" pitchFamily="12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Lucida Grande" pitchFamily="12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Lucida Grande" pitchFamily="12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Lucida Grande" pitchFamily="12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Lucida Grande" pitchFamily="124" charset="0"/>
                <a:ea typeface="ＭＳ Ｐゴシック" pitchFamily="34" charset="-128"/>
              </a:defRPr>
            </a:lvl9pPr>
          </a:lstStyle>
          <a:p>
            <a:fld id="{920668A4-1CEE-4085-97AA-4FEDC4F30CD8}" type="slidenum">
              <a:rPr lang="en-US" sz="1400" smtClean="0">
                <a:solidFill>
                  <a:srgbClr val="000000"/>
                </a:solidFill>
                <a:latin typeface="Arial" charset="0"/>
              </a:rPr>
              <a:pPr/>
              <a:t>11</a:t>
            </a:fld>
            <a:endParaRPr lang="en-US" sz="1400" smtClean="0">
              <a:solidFill>
                <a:srgbClr val="000000"/>
              </a:solidFill>
              <a:latin typeface="Arial" charset="0"/>
            </a:endParaRPr>
          </a:p>
        </p:txBody>
      </p:sp>
      <p:pic>
        <p:nvPicPr>
          <p:cNvPr id="25604" name="Picture 5" descr="EPWP letterhead temp-1 (2)"/>
          <p:cNvPicPr>
            <a:picLocks noChangeAspect="1" noChangeArrowheads="1"/>
          </p:cNvPicPr>
          <p:nvPr/>
        </p:nvPicPr>
        <p:blipFill>
          <a:blip r:embed="rId3">
            <a:extLst>
              <a:ext uri="{28A0092B-C50C-407E-A947-70E740481C1C}">
                <a14:useLocalDpi xmlns:a14="http://schemas.microsoft.com/office/drawing/2010/main" val="0"/>
              </a:ext>
            </a:extLst>
          </a:blip>
          <a:srcRect l="54251" b="12849"/>
          <a:stretch>
            <a:fillRect/>
          </a:stretch>
        </p:blipFill>
        <p:spPr bwMode="auto">
          <a:xfrm>
            <a:off x="6011863" y="6146800"/>
            <a:ext cx="1943100" cy="669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25605" name="Rectangle 6"/>
          <p:cNvSpPr>
            <a:spLocks noChangeArrowheads="1"/>
          </p:cNvSpPr>
          <p:nvPr/>
        </p:nvSpPr>
        <p:spPr bwMode="auto">
          <a:xfrm>
            <a:off x="-228600" y="990600"/>
            <a:ext cx="8496300" cy="187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fontAlgn="base" hangingPunct="0">
              <a:spcBef>
                <a:spcPct val="20000"/>
              </a:spcBef>
              <a:spcAft>
                <a:spcPct val="0"/>
              </a:spcAft>
              <a:buClr>
                <a:srgbClr val="FF872D"/>
              </a:buClr>
            </a:pPr>
            <a:endParaRPr lang="en-US" sz="4000" b="1">
              <a:solidFill>
                <a:srgbClr val="333399"/>
              </a:solidFill>
              <a:latin typeface="Arial" charset="0"/>
            </a:endParaRPr>
          </a:p>
        </p:txBody>
      </p:sp>
      <p:sp>
        <p:nvSpPr>
          <p:cNvPr id="25606" name="Line 3"/>
          <p:cNvSpPr>
            <a:spLocks noChangeShapeType="1"/>
          </p:cNvSpPr>
          <p:nvPr/>
        </p:nvSpPr>
        <p:spPr bwMode="auto">
          <a:xfrm>
            <a:off x="0" y="23813"/>
            <a:ext cx="91440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400">
              <a:solidFill>
                <a:srgbClr val="000000"/>
              </a:solidFill>
              <a:latin typeface="Lucida Grande" pitchFamily="124" charset="0"/>
            </a:endParaRPr>
          </a:p>
        </p:txBody>
      </p:sp>
      <p:sp>
        <p:nvSpPr>
          <p:cNvPr id="25607" name="Line 3"/>
          <p:cNvSpPr>
            <a:spLocks noChangeShapeType="1"/>
          </p:cNvSpPr>
          <p:nvPr/>
        </p:nvSpPr>
        <p:spPr bwMode="auto">
          <a:xfrm>
            <a:off x="0" y="685800"/>
            <a:ext cx="91440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400">
              <a:solidFill>
                <a:srgbClr val="000000"/>
              </a:solidFill>
              <a:latin typeface="Lucida Grande" pitchFamily="124" charset="0"/>
            </a:endParaRPr>
          </a:p>
        </p:txBody>
      </p:sp>
      <p:graphicFrame>
        <p:nvGraphicFramePr>
          <p:cNvPr id="2" name="Diagram 1"/>
          <p:cNvGraphicFramePr/>
          <p:nvPr>
            <p:extLst/>
          </p:nvPr>
        </p:nvGraphicFramePr>
        <p:xfrm>
          <a:off x="73025" y="707859"/>
          <a:ext cx="8991600" cy="23622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TextBox 4"/>
          <p:cNvSpPr txBox="1"/>
          <p:nvPr/>
        </p:nvSpPr>
        <p:spPr>
          <a:xfrm>
            <a:off x="73025" y="2939770"/>
            <a:ext cx="8991600" cy="3000821"/>
          </a:xfrm>
          <a:prstGeom prst="rect">
            <a:avLst/>
          </a:prstGeom>
          <a:solidFill>
            <a:srgbClr val="FFC000"/>
          </a:solidFill>
          <a:ln/>
        </p:spPr>
        <p:style>
          <a:lnRef idx="0">
            <a:schemeClr val="accent1"/>
          </a:lnRef>
          <a:fillRef idx="3">
            <a:schemeClr val="accent1"/>
          </a:fillRef>
          <a:effectRef idx="3">
            <a:schemeClr val="accent1"/>
          </a:effectRef>
          <a:fontRef idx="minor">
            <a:schemeClr val="lt1"/>
          </a:fontRef>
        </p:style>
        <p:txBody>
          <a:bodyPr wrap="square" rtlCol="0">
            <a:spAutoFit/>
          </a:bodyPr>
          <a:lstStyle/>
          <a:p>
            <a:pPr marL="285750" lvl="1" indent="-285750" algn="just">
              <a:lnSpc>
                <a:spcPct val="150000"/>
              </a:lnSpc>
              <a:spcAft>
                <a:spcPts val="0"/>
              </a:spcAft>
              <a:buFont typeface="Wingdings" panose="05000000000000000000" pitchFamily="2" charset="2"/>
              <a:buChar char="q"/>
            </a:pPr>
            <a:r>
              <a:rPr lang="en-US" sz="1400" dirty="0" smtClean="0">
                <a:solidFill>
                  <a:srgbClr val="000000"/>
                </a:solidFill>
                <a:latin typeface="Arial Narrow" panose="020B0606020202030204" pitchFamily="34" charset="0"/>
                <a:ea typeface="Times New Roman" panose="02020603050405020304" pitchFamily="18" charset="0"/>
              </a:rPr>
              <a:t>The Department of Public Works will continue to coordinate, monitor and evaluate the EPWP programme and lead the Infrastructure and the Non-state sectors. </a:t>
            </a:r>
          </a:p>
          <a:p>
            <a:pPr marL="285750" lvl="1" indent="-285750" algn="just">
              <a:lnSpc>
                <a:spcPct val="150000"/>
              </a:lnSpc>
              <a:spcAft>
                <a:spcPts val="0"/>
              </a:spcAft>
              <a:buFont typeface="Wingdings" panose="05000000000000000000" pitchFamily="2" charset="2"/>
              <a:buChar char="q"/>
            </a:pPr>
            <a:r>
              <a:rPr lang="en-US" sz="1400" dirty="0" smtClean="0">
                <a:solidFill>
                  <a:srgbClr val="000000"/>
                </a:solidFill>
                <a:latin typeface="Arial Narrow" panose="020B0606020202030204" pitchFamily="34" charset="0"/>
                <a:ea typeface="Times New Roman" panose="02020603050405020304" pitchFamily="18" charset="0"/>
              </a:rPr>
              <a:t>The Department of Environmental Affairs will lead and coordinate the Environment and Culture Sector.</a:t>
            </a:r>
          </a:p>
          <a:p>
            <a:pPr marL="285750" lvl="1" indent="-285750" algn="just">
              <a:lnSpc>
                <a:spcPct val="150000"/>
              </a:lnSpc>
              <a:spcAft>
                <a:spcPts val="0"/>
              </a:spcAft>
              <a:buFont typeface="Wingdings" panose="05000000000000000000" pitchFamily="2" charset="2"/>
              <a:buChar char="q"/>
            </a:pPr>
            <a:r>
              <a:rPr lang="en-US" sz="1400" dirty="0" smtClean="0">
                <a:solidFill>
                  <a:srgbClr val="000000"/>
                </a:solidFill>
                <a:latin typeface="Arial Narrow" panose="020B0606020202030204" pitchFamily="34" charset="0"/>
                <a:ea typeface="Times New Roman" panose="02020603050405020304" pitchFamily="18" charset="0"/>
              </a:rPr>
              <a:t>The Department of Social Development </a:t>
            </a:r>
            <a:r>
              <a:rPr lang="en-US" sz="1400" dirty="0">
                <a:solidFill>
                  <a:srgbClr val="000000"/>
                </a:solidFill>
                <a:latin typeface="Arial Narrow" panose="020B0606020202030204" pitchFamily="34" charset="0"/>
                <a:ea typeface="Times New Roman" panose="02020603050405020304" pitchFamily="18" charset="0"/>
              </a:rPr>
              <a:t>will lead and coordinate the </a:t>
            </a:r>
            <a:r>
              <a:rPr lang="en-US" sz="1400" dirty="0" smtClean="0">
                <a:solidFill>
                  <a:srgbClr val="000000"/>
                </a:solidFill>
                <a:latin typeface="Arial Narrow" panose="020B0606020202030204" pitchFamily="34" charset="0"/>
                <a:ea typeface="Times New Roman" panose="02020603050405020304" pitchFamily="18" charset="0"/>
              </a:rPr>
              <a:t>Social sector. </a:t>
            </a:r>
            <a:endParaRPr lang="en-ZA" sz="1400" dirty="0" smtClean="0">
              <a:solidFill>
                <a:srgbClr val="000000"/>
              </a:solidFill>
              <a:latin typeface="Arial Narrow" panose="020B0606020202030204" pitchFamily="34" charset="0"/>
              <a:ea typeface="Times New Roman" panose="02020603050405020304" pitchFamily="18" charset="0"/>
            </a:endParaRPr>
          </a:p>
          <a:p>
            <a:pPr marL="285750" lvl="1" indent="-285750" algn="just">
              <a:lnSpc>
                <a:spcPct val="150000"/>
              </a:lnSpc>
              <a:spcAft>
                <a:spcPts val="0"/>
              </a:spcAft>
              <a:buFont typeface="Wingdings" panose="05000000000000000000" pitchFamily="2" charset="2"/>
              <a:buChar char="q"/>
            </a:pPr>
            <a:r>
              <a:rPr lang="en-US" sz="1400" dirty="0" smtClean="0">
                <a:solidFill>
                  <a:srgbClr val="000000"/>
                </a:solidFill>
                <a:latin typeface="Arial Narrow" panose="020B0606020202030204" pitchFamily="34" charset="0"/>
                <a:ea typeface="Times New Roman" panose="02020603050405020304" pitchFamily="18" charset="0"/>
              </a:rPr>
              <a:t>At the provincial level, the provincial departments of Public Works will coordinate the municipalities and implementing departments in the province.</a:t>
            </a:r>
          </a:p>
          <a:p>
            <a:pPr marL="285750" lvl="1" indent="-285750" algn="just">
              <a:lnSpc>
                <a:spcPct val="150000"/>
              </a:lnSpc>
              <a:buFont typeface="Wingdings" panose="05000000000000000000" pitchFamily="2" charset="2"/>
              <a:buChar char="q"/>
            </a:pPr>
            <a:r>
              <a:rPr lang="en-US" sz="1400" dirty="0" smtClean="0">
                <a:solidFill>
                  <a:srgbClr val="000000"/>
                </a:solidFill>
                <a:latin typeface="Arial Narrow" panose="020B0606020202030204" pitchFamily="34" charset="0"/>
                <a:ea typeface="Times New Roman" panose="02020603050405020304" pitchFamily="18" charset="0"/>
              </a:rPr>
              <a:t>Transitioning from the EPWP Phase 3 to Phase 4 will not entail significant increases in personnel across the programme in general. </a:t>
            </a:r>
          </a:p>
          <a:p>
            <a:pPr marL="285750" lvl="1" indent="-285750" algn="just">
              <a:lnSpc>
                <a:spcPct val="150000"/>
              </a:lnSpc>
              <a:buFont typeface="Wingdings" panose="05000000000000000000" pitchFamily="2" charset="2"/>
              <a:buChar char="q"/>
            </a:pPr>
            <a:r>
              <a:rPr lang="en-US" sz="1400" dirty="0" smtClean="0">
                <a:solidFill>
                  <a:srgbClr val="000000"/>
                </a:solidFill>
                <a:latin typeface="Arial Narrow" panose="020B0606020202030204" pitchFamily="34" charset="0"/>
                <a:ea typeface="Times New Roman" panose="02020603050405020304" pitchFamily="18" charset="0"/>
              </a:rPr>
              <a:t>The </a:t>
            </a:r>
            <a:r>
              <a:rPr lang="en-US" sz="1400" dirty="0">
                <a:solidFill>
                  <a:srgbClr val="000000"/>
                </a:solidFill>
                <a:latin typeface="Arial Narrow" panose="020B0606020202030204" pitchFamily="34" charset="0"/>
                <a:ea typeface="Times New Roman" panose="02020603050405020304" pitchFamily="18" charset="0"/>
              </a:rPr>
              <a:t>DPW and other lead departments for the various sectors will have to improve their capacity to provide required technical support to implementing bodies within their </a:t>
            </a:r>
            <a:r>
              <a:rPr lang="en-US" sz="1400" dirty="0" smtClean="0">
                <a:solidFill>
                  <a:srgbClr val="000000"/>
                </a:solidFill>
                <a:latin typeface="Arial Narrow" panose="020B0606020202030204" pitchFamily="34" charset="0"/>
                <a:ea typeface="Times New Roman" panose="02020603050405020304" pitchFamily="18" charset="0"/>
              </a:rPr>
              <a:t>sector. </a:t>
            </a:r>
            <a:endParaRPr lang="en-ZA" sz="1600" dirty="0">
              <a:latin typeface="Arial Narrow" panose="020B0606020202030204" pitchFamily="34" charset="0"/>
            </a:endParaRPr>
          </a:p>
        </p:txBody>
      </p:sp>
    </p:spTree>
    <p:extLst>
      <p:ext uri="{BB962C8B-B14F-4D97-AF65-F5344CB8AC3E}">
        <p14:creationId xmlns:p14="http://schemas.microsoft.com/office/powerpoint/2010/main" val="5189892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3A52D09-4EC7-4842-8C66-B9603EB8A43D}" type="slidenum">
              <a:rPr lang="en-ZA" smtClean="0">
                <a:latin typeface="Arial Narrow" panose="020B0606020202030204" pitchFamily="34" charset="0"/>
              </a:rPr>
              <a:t>12</a:t>
            </a:fld>
            <a:endParaRPr lang="en-ZA" dirty="0">
              <a:latin typeface="Arial Narrow" panose="020B0606020202030204" pitchFamily="34" charset="0"/>
            </a:endParaRPr>
          </a:p>
        </p:txBody>
      </p:sp>
      <p:sp>
        <p:nvSpPr>
          <p:cNvPr id="43" name="Title 1">
            <a:extLst>
              <a:ext uri="{FF2B5EF4-FFF2-40B4-BE49-F238E27FC236}">
                <a16:creationId xmlns:a16="http://schemas.microsoft.com/office/drawing/2014/main" xmlns="" id="{D697058F-2032-4269-9A4B-252079249043}"/>
              </a:ext>
            </a:extLst>
          </p:cNvPr>
          <p:cNvSpPr>
            <a:spLocks noGrp="1"/>
          </p:cNvSpPr>
          <p:nvPr>
            <p:ph type="title"/>
          </p:nvPr>
        </p:nvSpPr>
        <p:spPr>
          <a:xfrm>
            <a:off x="-24063" y="189110"/>
            <a:ext cx="8382000" cy="424900"/>
          </a:xfrm>
        </p:spPr>
        <p:txBody>
          <a:bodyPr>
            <a:noAutofit/>
          </a:bodyPr>
          <a:lstStyle/>
          <a:p>
            <a:r>
              <a:rPr lang="en-ZA" sz="2400" b="1" dirty="0" smtClean="0">
                <a:solidFill>
                  <a:schemeClr val="tx1"/>
                </a:solidFill>
                <a:latin typeface="Arial" panose="020B0604020202020204" pitchFamily="34" charset="0"/>
                <a:cs typeface="Arial" panose="020B0604020202020204" pitchFamily="34" charset="0"/>
              </a:rPr>
              <a:t>EPWP Cross Cutting Issues in Phase 4</a:t>
            </a:r>
            <a:endParaRPr lang="en-ZA" sz="2400" b="1" dirty="0">
              <a:solidFill>
                <a:schemeClr val="tx1"/>
              </a:solidFill>
              <a:latin typeface="Arial" panose="020B0604020202020204" pitchFamily="34" charset="0"/>
              <a:cs typeface="Arial" panose="020B0604020202020204" pitchFamily="34" charset="0"/>
            </a:endParaRPr>
          </a:p>
        </p:txBody>
      </p:sp>
      <p:sp>
        <p:nvSpPr>
          <p:cNvPr id="33" name="Line 3"/>
          <p:cNvSpPr>
            <a:spLocks noChangeShapeType="1"/>
          </p:cNvSpPr>
          <p:nvPr/>
        </p:nvSpPr>
        <p:spPr bwMode="auto">
          <a:xfrm>
            <a:off x="0" y="76200"/>
            <a:ext cx="91440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1400">
              <a:solidFill>
                <a:srgbClr val="000000"/>
              </a:solidFill>
              <a:latin typeface="Arial Narrow" panose="020B0606020202030204" pitchFamily="34" charset="0"/>
            </a:endParaRPr>
          </a:p>
        </p:txBody>
      </p:sp>
      <p:sp>
        <p:nvSpPr>
          <p:cNvPr id="38" name="Line 3"/>
          <p:cNvSpPr>
            <a:spLocks noChangeShapeType="1"/>
          </p:cNvSpPr>
          <p:nvPr/>
        </p:nvSpPr>
        <p:spPr bwMode="auto">
          <a:xfrm>
            <a:off x="0" y="685800"/>
            <a:ext cx="91440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1400">
              <a:solidFill>
                <a:srgbClr val="000000"/>
              </a:solidFill>
              <a:latin typeface="Arial Narrow" panose="020B0606020202030204" pitchFamily="34" charset="0"/>
            </a:endParaRPr>
          </a:p>
        </p:txBody>
      </p:sp>
      <p:sp>
        <p:nvSpPr>
          <p:cNvPr id="8" name="Rectangle 7"/>
          <p:cNvSpPr/>
          <p:nvPr/>
        </p:nvSpPr>
        <p:spPr>
          <a:xfrm>
            <a:off x="6858000" y="2057400"/>
            <a:ext cx="4231105" cy="769441"/>
          </a:xfrm>
          <a:prstGeom prst="rect">
            <a:avLst/>
          </a:prstGeom>
        </p:spPr>
        <p:txBody>
          <a:bodyPr wrap="square">
            <a:spAutoFit/>
          </a:bodyPr>
          <a:lstStyle/>
          <a:p>
            <a:pPr lvl="0"/>
            <a:endParaRPr lang="en-ZA" sz="4400" dirty="0"/>
          </a:p>
        </p:txBody>
      </p:sp>
      <p:graphicFrame>
        <p:nvGraphicFramePr>
          <p:cNvPr id="9" name="Diagram 8"/>
          <p:cNvGraphicFramePr/>
          <p:nvPr>
            <p:extLst>
              <p:ext uri="{D42A27DB-BD31-4B8C-83A1-F6EECF244321}">
                <p14:modId xmlns:p14="http://schemas.microsoft.com/office/powerpoint/2010/main" val="2237534337"/>
              </p:ext>
            </p:extLst>
          </p:nvPr>
        </p:nvGraphicFramePr>
        <p:xfrm>
          <a:off x="152400" y="793351"/>
          <a:ext cx="8821152" cy="51737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TextBox 10"/>
          <p:cNvSpPr txBox="1"/>
          <p:nvPr/>
        </p:nvSpPr>
        <p:spPr>
          <a:xfrm>
            <a:off x="4979067" y="732878"/>
            <a:ext cx="2057400" cy="461665"/>
          </a:xfrm>
          <a:prstGeom prst="rect">
            <a:avLst/>
          </a:prstGeom>
          <a:noFill/>
        </p:spPr>
        <p:txBody>
          <a:bodyPr wrap="square" rtlCol="0">
            <a:spAutoFit/>
          </a:bodyPr>
          <a:lstStyle/>
          <a:p>
            <a:r>
              <a:rPr lang="en-ZA" sz="2400" b="1" dirty="0" smtClean="0">
                <a:latin typeface="Arial Narrow" panose="020B0606020202030204" pitchFamily="34" charset="0"/>
              </a:rPr>
              <a:t>Convergence</a:t>
            </a:r>
            <a:endParaRPr lang="en-ZA" sz="2400" b="1" dirty="0">
              <a:latin typeface="Arial Narrow" panose="020B0606020202030204" pitchFamily="34" charset="0"/>
            </a:endParaRPr>
          </a:p>
        </p:txBody>
      </p:sp>
      <p:sp>
        <p:nvSpPr>
          <p:cNvPr id="12" name="TextBox 11"/>
          <p:cNvSpPr txBox="1"/>
          <p:nvPr/>
        </p:nvSpPr>
        <p:spPr>
          <a:xfrm>
            <a:off x="4928936" y="1295400"/>
            <a:ext cx="2157663" cy="4524315"/>
          </a:xfrm>
          <a:prstGeom prst="rect">
            <a:avLst/>
          </a:prstGeom>
          <a:noFill/>
        </p:spPr>
        <p:txBody>
          <a:bodyPr wrap="square" rtlCol="0">
            <a:spAutoFit/>
          </a:bodyPr>
          <a:lstStyle/>
          <a:p>
            <a:pPr algn="just"/>
            <a:r>
              <a:rPr lang="en-ZA" sz="1200" b="1" dirty="0" smtClean="0">
                <a:latin typeface="Arial Narrow" panose="020B0606020202030204" pitchFamily="34" charset="0"/>
              </a:rPr>
              <a:t>For convergence  </a:t>
            </a:r>
            <a:r>
              <a:rPr lang="en-ZA" sz="1200" b="1" dirty="0">
                <a:latin typeface="Arial Narrow" panose="020B0606020202030204" pitchFamily="34" charset="0"/>
              </a:rPr>
              <a:t>each EPWP sector should mainstream the convergence concept, with sectoral plans making specific reference to it and how it will be achieved within their respective programmes implemented</a:t>
            </a:r>
            <a:r>
              <a:rPr lang="en-ZA" sz="1200" b="1" dirty="0" smtClean="0">
                <a:latin typeface="Arial Narrow" panose="020B0606020202030204" pitchFamily="34" charset="0"/>
              </a:rPr>
              <a:t>.</a:t>
            </a:r>
          </a:p>
          <a:p>
            <a:pPr algn="just"/>
            <a:r>
              <a:rPr lang="en-ZA" sz="1200" i="1" dirty="0" smtClean="0">
                <a:latin typeface="Arial Narrow" panose="020B0606020202030204" pitchFamily="34" charset="0"/>
              </a:rPr>
              <a:t>1.</a:t>
            </a:r>
            <a:r>
              <a:rPr lang="en-ZA" sz="1200" i="1" dirty="0"/>
              <a:t> </a:t>
            </a:r>
            <a:r>
              <a:rPr lang="en-ZA" sz="1200" i="1" dirty="0" smtClean="0">
                <a:latin typeface="Arial Narrow" panose="020B0606020202030204" pitchFamily="34" charset="0"/>
              </a:rPr>
              <a:t>Ensure </a:t>
            </a:r>
            <a:r>
              <a:rPr lang="en-ZA" sz="1200" i="1" dirty="0">
                <a:latin typeface="Arial Narrow" panose="020B0606020202030204" pitchFamily="34" charset="0"/>
              </a:rPr>
              <a:t>the implementation of the EPWP projects as well as the recruitment of EPWP participants are done in a fair, equitable and transparent </a:t>
            </a:r>
            <a:r>
              <a:rPr lang="en-ZA" sz="1200" i="1" dirty="0" smtClean="0">
                <a:latin typeface="Arial Narrow" panose="020B0606020202030204" pitchFamily="34" charset="0"/>
              </a:rPr>
              <a:t>manner. </a:t>
            </a:r>
          </a:p>
          <a:p>
            <a:pPr algn="just"/>
            <a:r>
              <a:rPr lang="en-ZA" sz="1200" i="1" dirty="0">
                <a:latin typeface="Arial Narrow" panose="020B0606020202030204" pitchFamily="34" charset="0"/>
              </a:rPr>
              <a:t>2. More partnerships between programmes that are involved in similar activities are formalized to ensure consistency around norms and standards in </a:t>
            </a:r>
            <a:r>
              <a:rPr lang="en-ZA" sz="1200" i="1" dirty="0" smtClean="0">
                <a:latin typeface="Arial Narrow" panose="020B0606020202030204" pitchFamily="34" charset="0"/>
              </a:rPr>
              <a:t>EPWP. </a:t>
            </a:r>
          </a:p>
          <a:p>
            <a:pPr algn="just"/>
            <a:r>
              <a:rPr lang="en-ZA" sz="1200" i="1" dirty="0" smtClean="0">
                <a:latin typeface="Arial Narrow" panose="020B0606020202030204" pitchFamily="34" charset="0"/>
              </a:rPr>
              <a:t>3. </a:t>
            </a:r>
            <a:r>
              <a:rPr lang="en-ZA" sz="1200" i="1" dirty="0">
                <a:latin typeface="Arial Narrow" panose="020B0606020202030204" pitchFamily="34" charset="0"/>
              </a:rPr>
              <a:t>Develop operational guidelines on convergence that can provide clarity to implementing bodies and their officials on how to approach and realize convergence.</a:t>
            </a:r>
          </a:p>
          <a:p>
            <a:pPr algn="just"/>
            <a:endParaRPr lang="en-ZA" sz="1200" i="1" dirty="0">
              <a:latin typeface="Arial Narrow" panose="020B0606020202030204" pitchFamily="34" charset="0"/>
            </a:endParaRPr>
          </a:p>
          <a:p>
            <a:pPr algn="just"/>
            <a:endParaRPr lang="en-ZA" sz="1200" b="1" dirty="0">
              <a:latin typeface="Arial Narrow" panose="020B0606020202030204" pitchFamily="34" charset="0"/>
            </a:endParaRPr>
          </a:p>
        </p:txBody>
      </p:sp>
      <p:sp>
        <p:nvSpPr>
          <p:cNvPr id="13" name="TextBox 12"/>
          <p:cNvSpPr txBox="1"/>
          <p:nvPr/>
        </p:nvSpPr>
        <p:spPr>
          <a:xfrm>
            <a:off x="7513721" y="746274"/>
            <a:ext cx="1459831" cy="461665"/>
          </a:xfrm>
          <a:prstGeom prst="rect">
            <a:avLst/>
          </a:prstGeom>
          <a:noFill/>
        </p:spPr>
        <p:txBody>
          <a:bodyPr wrap="square" rtlCol="0">
            <a:spAutoFit/>
          </a:bodyPr>
          <a:lstStyle/>
          <a:p>
            <a:r>
              <a:rPr lang="en-ZA" sz="2400" b="1" dirty="0" smtClean="0">
                <a:latin typeface="Arial Narrow" panose="020B0606020202030204" pitchFamily="34" charset="0"/>
              </a:rPr>
              <a:t>M&amp;E</a:t>
            </a:r>
            <a:endParaRPr lang="en-ZA" sz="2400" b="1" dirty="0">
              <a:latin typeface="Arial Narrow" panose="020B0606020202030204" pitchFamily="34" charset="0"/>
            </a:endParaRPr>
          </a:p>
        </p:txBody>
      </p:sp>
      <p:sp>
        <p:nvSpPr>
          <p:cNvPr id="14" name="TextBox 13"/>
          <p:cNvSpPr txBox="1"/>
          <p:nvPr/>
        </p:nvSpPr>
        <p:spPr>
          <a:xfrm>
            <a:off x="7315199" y="1295400"/>
            <a:ext cx="1700463" cy="4524315"/>
          </a:xfrm>
          <a:prstGeom prst="rect">
            <a:avLst/>
          </a:prstGeom>
          <a:noFill/>
        </p:spPr>
        <p:txBody>
          <a:bodyPr wrap="square" rtlCol="0">
            <a:spAutoFit/>
          </a:bodyPr>
          <a:lstStyle/>
          <a:p>
            <a:pPr algn="just"/>
            <a:r>
              <a:rPr lang="en-ZA" sz="1200" b="1" dirty="0" smtClean="0">
                <a:latin typeface="Arial Narrow" panose="020B0606020202030204" pitchFamily="34" charset="0"/>
              </a:rPr>
              <a:t>For monitoring &amp; evaluation it </a:t>
            </a:r>
            <a:r>
              <a:rPr lang="en-ZA" sz="1200" b="1" dirty="0">
                <a:latin typeface="Arial Narrow" panose="020B0606020202030204" pitchFamily="34" charset="0"/>
              </a:rPr>
              <a:t>is proposed that there is a shift of emphasis in progress reporting from reporting against targets, towards reporting on progress in achieving the objective of the EPWP</a:t>
            </a:r>
            <a:r>
              <a:rPr lang="en-ZA" sz="1200" b="1" dirty="0" smtClean="0">
                <a:latin typeface="Arial Narrow" panose="020B0606020202030204" pitchFamily="34" charset="0"/>
              </a:rPr>
              <a:t>. </a:t>
            </a:r>
          </a:p>
          <a:p>
            <a:pPr algn="just"/>
            <a:r>
              <a:rPr lang="en-ZA" sz="1200" dirty="0" smtClean="0">
                <a:latin typeface="Arial Narrow" panose="020B0606020202030204" pitchFamily="34" charset="0"/>
              </a:rPr>
              <a:t>1. </a:t>
            </a:r>
            <a:r>
              <a:rPr lang="en-ZA" sz="1200" dirty="0">
                <a:latin typeface="Arial Narrow" panose="020B0606020202030204" pitchFamily="34" charset="0"/>
              </a:rPr>
              <a:t>It is </a:t>
            </a:r>
            <a:r>
              <a:rPr lang="en-ZA" sz="1200" dirty="0" smtClean="0">
                <a:latin typeface="Arial Narrow" panose="020B0606020202030204" pitchFamily="34" charset="0"/>
              </a:rPr>
              <a:t>proposed </a:t>
            </a:r>
            <a:r>
              <a:rPr lang="en-ZA" sz="1200" dirty="0">
                <a:latin typeface="Arial Narrow" panose="020B0606020202030204" pitchFamily="34" charset="0"/>
              </a:rPr>
              <a:t>that the adherence to four EPWP universal principles is monitored and reported on more systematically</a:t>
            </a:r>
            <a:r>
              <a:rPr lang="en-ZA" sz="1200" dirty="0" smtClean="0">
                <a:latin typeface="Arial Narrow" panose="020B0606020202030204" pitchFamily="34" charset="0"/>
              </a:rPr>
              <a:t> .</a:t>
            </a:r>
          </a:p>
          <a:p>
            <a:pPr algn="just"/>
            <a:r>
              <a:rPr lang="en-ZA" sz="1200" dirty="0" smtClean="0">
                <a:latin typeface="Arial Narrow" panose="020B0606020202030204" pitchFamily="34" charset="0"/>
              </a:rPr>
              <a:t>2. Also proposed is </a:t>
            </a:r>
            <a:r>
              <a:rPr lang="en-ZA" sz="1200" dirty="0">
                <a:latin typeface="Arial Narrow" panose="020B0606020202030204" pitchFamily="34" charset="0"/>
              </a:rPr>
              <a:t>that the EPWP in general invests much more heavily in evaluations and impact </a:t>
            </a:r>
            <a:r>
              <a:rPr lang="en-ZA" sz="1200" dirty="0" smtClean="0">
                <a:latin typeface="Arial Narrow" panose="020B0606020202030204" pitchFamily="34" charset="0"/>
              </a:rPr>
              <a:t>assessments. </a:t>
            </a:r>
          </a:p>
          <a:p>
            <a:pPr algn="just"/>
            <a:r>
              <a:rPr lang="en-ZA" sz="1200" dirty="0" smtClean="0">
                <a:latin typeface="Arial Narrow" panose="020B0606020202030204" pitchFamily="34" charset="0"/>
              </a:rPr>
              <a:t>3. Inclusion of the new </a:t>
            </a:r>
            <a:r>
              <a:rPr lang="en-ZA" sz="1200" dirty="0">
                <a:latin typeface="Arial Narrow" panose="020B0606020202030204" pitchFamily="34" charset="0"/>
              </a:rPr>
              <a:t>concept of Social </a:t>
            </a:r>
            <a:r>
              <a:rPr lang="en-ZA" sz="1200" dirty="0" smtClean="0">
                <a:latin typeface="Arial Narrow" panose="020B0606020202030204" pitchFamily="34" charset="0"/>
              </a:rPr>
              <a:t>Audits as adopted </a:t>
            </a:r>
            <a:r>
              <a:rPr lang="en-ZA" sz="1200" dirty="0">
                <a:latin typeface="Arial Narrow" panose="020B0606020202030204" pitchFamily="34" charset="0"/>
              </a:rPr>
              <a:t>by the Jobs Summit</a:t>
            </a:r>
            <a:endParaRPr lang="en-ZA" sz="1200" dirty="0" smtClean="0">
              <a:latin typeface="Arial Narrow" panose="020B0606020202030204" pitchFamily="34" charset="0"/>
            </a:endParaRPr>
          </a:p>
          <a:p>
            <a:pPr algn="just"/>
            <a:endParaRPr lang="en-ZA" sz="1200" b="1" dirty="0">
              <a:latin typeface="Arial Narrow" panose="020B0606020202030204" pitchFamily="34" charset="0"/>
            </a:endParaRPr>
          </a:p>
        </p:txBody>
      </p:sp>
      <p:pic>
        <p:nvPicPr>
          <p:cNvPr id="15" name="Picture 5" descr="EPWP letterhead temp-1 (2)"/>
          <p:cNvPicPr>
            <a:picLocks noChangeAspect="1" noChangeArrowheads="1"/>
          </p:cNvPicPr>
          <p:nvPr/>
        </p:nvPicPr>
        <p:blipFill>
          <a:blip r:embed="rId8">
            <a:extLst>
              <a:ext uri="{28A0092B-C50C-407E-A947-70E740481C1C}">
                <a14:useLocalDpi xmlns:a14="http://schemas.microsoft.com/office/drawing/2010/main" val="0"/>
              </a:ext>
            </a:extLst>
          </a:blip>
          <a:srcRect l="54251" b="12849"/>
          <a:stretch>
            <a:fillRect/>
          </a:stretch>
        </p:blipFill>
        <p:spPr bwMode="auto">
          <a:xfrm>
            <a:off x="6011863" y="6146800"/>
            <a:ext cx="1943100" cy="669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extLst>
      <p:ext uri="{BB962C8B-B14F-4D97-AF65-F5344CB8AC3E}">
        <p14:creationId xmlns:p14="http://schemas.microsoft.com/office/powerpoint/2010/main" val="4839927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Title 2"/>
          <p:cNvSpPr>
            <a:spLocks noGrp="1"/>
          </p:cNvSpPr>
          <p:nvPr>
            <p:ph type="title"/>
          </p:nvPr>
        </p:nvSpPr>
        <p:spPr>
          <a:xfrm>
            <a:off x="609598" y="-41979"/>
            <a:ext cx="8305801" cy="758735"/>
          </a:xfrm>
        </p:spPr>
        <p:txBody>
          <a:bodyPr/>
          <a:lstStyle/>
          <a:p>
            <a:pPr>
              <a:defRPr/>
            </a:pPr>
            <a:r>
              <a:rPr lang="en-US" sz="2800" b="1" dirty="0" smtClean="0">
                <a:solidFill>
                  <a:schemeClr val="accent4"/>
                </a:solidFill>
                <a:latin typeface="Arial" panose="020B0604020202020204" pitchFamily="34" charset="0"/>
                <a:cs typeface="Arial" panose="020B0604020202020204" pitchFamily="34" charset="0"/>
              </a:rPr>
              <a:t>Recommendation </a:t>
            </a:r>
          </a:p>
        </p:txBody>
      </p:sp>
      <p:sp>
        <p:nvSpPr>
          <p:cNvPr id="2" name="Content Placeholder 1"/>
          <p:cNvSpPr>
            <a:spLocks noGrp="1"/>
          </p:cNvSpPr>
          <p:nvPr>
            <p:ph idx="1"/>
          </p:nvPr>
        </p:nvSpPr>
        <p:spPr>
          <a:xfrm>
            <a:off x="-26581" y="1219200"/>
            <a:ext cx="8991599" cy="4617244"/>
          </a:xfrm>
        </p:spPr>
        <p:txBody>
          <a:bodyPr/>
          <a:lstStyle/>
          <a:p>
            <a:pPr algn="just">
              <a:lnSpc>
                <a:spcPct val="150000"/>
              </a:lnSpc>
              <a:buFont typeface="Wingdings" panose="05000000000000000000" pitchFamily="2" charset="2"/>
              <a:buChar char="q"/>
            </a:pPr>
            <a:r>
              <a:rPr lang="en-ZA" sz="2000" dirty="0" smtClean="0">
                <a:latin typeface="Arial" panose="020B0604020202020204" pitchFamily="34" charset="0"/>
                <a:cs typeface="Arial" panose="020B0604020202020204" pitchFamily="34" charset="0"/>
              </a:rPr>
              <a:t>It is  recommended that the Summit note the EPWP Phase 4 proposal with the adoption of scenario 1 with a target of 5 million work opportunities.  </a:t>
            </a:r>
          </a:p>
          <a:p>
            <a:pPr marL="685800" lvl="1">
              <a:buFont typeface="Wingdings" panose="05000000000000000000" pitchFamily="2" charset="2"/>
              <a:buChar char="v"/>
            </a:pPr>
            <a:endParaRPr lang="en-ZA" sz="1400" dirty="0">
              <a:latin typeface="Arial Narrow" panose="020B0606020202030204" pitchFamily="34" charset="0"/>
            </a:endParaRPr>
          </a:p>
        </p:txBody>
      </p:sp>
      <p:sp>
        <p:nvSpPr>
          <p:cNvPr id="25603"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Lucida Grande" pitchFamily="124" charset="0"/>
                <a:ea typeface="ＭＳ Ｐゴシック" pitchFamily="34" charset="-128"/>
              </a:defRPr>
            </a:lvl1pPr>
            <a:lvl2pPr marL="742950" indent="-285750">
              <a:defRPr sz="2400">
                <a:solidFill>
                  <a:schemeClr val="tx1"/>
                </a:solidFill>
                <a:latin typeface="Lucida Grande" pitchFamily="124" charset="0"/>
                <a:ea typeface="ＭＳ Ｐゴシック" pitchFamily="34" charset="-128"/>
              </a:defRPr>
            </a:lvl2pPr>
            <a:lvl3pPr marL="1143000" indent="-228600">
              <a:defRPr sz="2400">
                <a:solidFill>
                  <a:schemeClr val="tx1"/>
                </a:solidFill>
                <a:latin typeface="Lucida Grande" pitchFamily="124" charset="0"/>
                <a:ea typeface="ＭＳ Ｐゴシック" pitchFamily="34" charset="-128"/>
              </a:defRPr>
            </a:lvl3pPr>
            <a:lvl4pPr marL="1600200" indent="-228600">
              <a:defRPr sz="2400">
                <a:solidFill>
                  <a:schemeClr val="tx1"/>
                </a:solidFill>
                <a:latin typeface="Lucida Grande" pitchFamily="124" charset="0"/>
                <a:ea typeface="ＭＳ Ｐゴシック" pitchFamily="34" charset="-128"/>
              </a:defRPr>
            </a:lvl4pPr>
            <a:lvl5pPr marL="2057400" indent="-228600">
              <a:defRPr sz="2400">
                <a:solidFill>
                  <a:schemeClr val="tx1"/>
                </a:solidFill>
                <a:latin typeface="Lucida Grande" pitchFamily="12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Lucida Grande" pitchFamily="12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Lucida Grande" pitchFamily="12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Lucida Grande" pitchFamily="12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Lucida Grande" pitchFamily="124" charset="0"/>
                <a:ea typeface="ＭＳ Ｐゴシック" pitchFamily="34" charset="-128"/>
              </a:defRPr>
            </a:lvl9pPr>
          </a:lstStyle>
          <a:p>
            <a:fld id="{920668A4-1CEE-4085-97AA-4FEDC4F30CD8}" type="slidenum">
              <a:rPr lang="en-US" sz="1400" smtClean="0">
                <a:solidFill>
                  <a:srgbClr val="000000"/>
                </a:solidFill>
                <a:latin typeface="Arial" charset="0"/>
              </a:rPr>
              <a:pPr/>
              <a:t>13</a:t>
            </a:fld>
            <a:endParaRPr lang="en-US" sz="1400" smtClean="0">
              <a:solidFill>
                <a:srgbClr val="000000"/>
              </a:solidFill>
              <a:latin typeface="Arial" charset="0"/>
            </a:endParaRPr>
          </a:p>
        </p:txBody>
      </p:sp>
      <p:pic>
        <p:nvPicPr>
          <p:cNvPr id="25604" name="Picture 5" descr="EPWP letterhead temp-1 (2)"/>
          <p:cNvPicPr>
            <a:picLocks noChangeAspect="1" noChangeArrowheads="1"/>
          </p:cNvPicPr>
          <p:nvPr/>
        </p:nvPicPr>
        <p:blipFill>
          <a:blip r:embed="rId3">
            <a:extLst>
              <a:ext uri="{28A0092B-C50C-407E-A947-70E740481C1C}">
                <a14:useLocalDpi xmlns:a14="http://schemas.microsoft.com/office/drawing/2010/main" val="0"/>
              </a:ext>
            </a:extLst>
          </a:blip>
          <a:srcRect l="54251" b="12849"/>
          <a:stretch>
            <a:fillRect/>
          </a:stretch>
        </p:blipFill>
        <p:spPr bwMode="auto">
          <a:xfrm>
            <a:off x="6011863" y="6146800"/>
            <a:ext cx="1943100" cy="669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25606" name="Line 3"/>
          <p:cNvSpPr>
            <a:spLocks noChangeShapeType="1"/>
          </p:cNvSpPr>
          <p:nvPr/>
        </p:nvSpPr>
        <p:spPr bwMode="auto">
          <a:xfrm>
            <a:off x="0" y="23813"/>
            <a:ext cx="91440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400">
              <a:solidFill>
                <a:srgbClr val="000000"/>
              </a:solidFill>
              <a:latin typeface="Lucida Grande" pitchFamily="124" charset="0"/>
            </a:endParaRPr>
          </a:p>
        </p:txBody>
      </p:sp>
      <p:sp>
        <p:nvSpPr>
          <p:cNvPr id="25607" name="Line 3"/>
          <p:cNvSpPr>
            <a:spLocks noChangeShapeType="1"/>
          </p:cNvSpPr>
          <p:nvPr/>
        </p:nvSpPr>
        <p:spPr bwMode="auto">
          <a:xfrm>
            <a:off x="0" y="747712"/>
            <a:ext cx="91440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400">
              <a:solidFill>
                <a:srgbClr val="000000"/>
              </a:solidFill>
              <a:latin typeface="Lucida Grande" pitchFamily="124" charset="0"/>
            </a:endParaRPr>
          </a:p>
        </p:txBody>
      </p:sp>
    </p:spTree>
    <p:extLst>
      <p:ext uri="{BB962C8B-B14F-4D97-AF65-F5344CB8AC3E}">
        <p14:creationId xmlns:p14="http://schemas.microsoft.com/office/powerpoint/2010/main" val="6093272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585F2CE3-ED67-0143-8BD8-77B60C529F17}" type="slidenum">
              <a:rPr lang="en-US">
                <a:solidFill>
                  <a:srgbClr val="000000"/>
                </a:solidFill>
                <a:ea typeface="ＭＳ Ｐゴシック" pitchFamily="12" charset="-128"/>
                <a:cs typeface="ＭＳ Ｐゴシック" pitchFamily="12" charset="-128"/>
              </a:rPr>
              <a:pPr/>
              <a:t>14</a:t>
            </a:fld>
            <a:endParaRPr lang="en-US">
              <a:solidFill>
                <a:srgbClr val="000000"/>
              </a:solidFill>
              <a:ea typeface="ＭＳ Ｐゴシック" pitchFamily="12" charset="-128"/>
              <a:cs typeface="ＭＳ Ｐゴシック" pitchFamily="12" charset="-128"/>
            </a:endParaRPr>
          </a:p>
        </p:txBody>
      </p:sp>
      <p:pic>
        <p:nvPicPr>
          <p:cNvPr id="14339" name="Picture 5" descr="EPWP letterhead temp-1 (2)"/>
          <p:cNvPicPr>
            <a:picLocks noChangeAspect="1" noChangeArrowheads="1"/>
          </p:cNvPicPr>
          <p:nvPr/>
        </p:nvPicPr>
        <p:blipFill>
          <a:blip r:embed="rId2"/>
          <a:srcRect l="54251" b="12849"/>
          <a:stretch>
            <a:fillRect/>
          </a:stretch>
        </p:blipFill>
        <p:spPr bwMode="auto">
          <a:xfrm>
            <a:off x="6011863" y="6146800"/>
            <a:ext cx="1943100" cy="669925"/>
          </a:xfrm>
          <a:prstGeom prst="rect">
            <a:avLst/>
          </a:prstGeom>
          <a:noFill/>
          <a:ln w="9525">
            <a:noFill/>
            <a:miter lim="800000"/>
            <a:headEnd/>
            <a:tailEnd/>
          </a:ln>
          <a:effectLst/>
        </p:spPr>
      </p:pic>
      <p:sp>
        <p:nvSpPr>
          <p:cNvPr id="14340" name="Line 3"/>
          <p:cNvSpPr>
            <a:spLocks noChangeShapeType="1"/>
          </p:cNvSpPr>
          <p:nvPr/>
        </p:nvSpPr>
        <p:spPr bwMode="auto">
          <a:xfrm>
            <a:off x="0" y="1125538"/>
            <a:ext cx="9144000" cy="0"/>
          </a:xfrm>
          <a:prstGeom prst="line">
            <a:avLst/>
          </a:prstGeom>
          <a:noFill/>
          <a:ln w="38100">
            <a:solidFill>
              <a:srgbClr val="FF9900"/>
            </a:solidFill>
            <a:round/>
            <a:headEnd/>
            <a:tailEnd/>
          </a:ln>
        </p:spPr>
        <p:txBody>
          <a:bodyPr>
            <a:prstTxWarp prst="textNoShape">
              <a:avLst/>
            </a:prstTxWarp>
          </a:bodyPr>
          <a:lstStyle/>
          <a:p>
            <a:endParaRPr lang="en-US"/>
          </a:p>
        </p:txBody>
      </p:sp>
      <p:sp>
        <p:nvSpPr>
          <p:cNvPr id="8" name="Title 2"/>
          <p:cNvSpPr txBox="1">
            <a:spLocks/>
          </p:cNvSpPr>
          <p:nvPr/>
        </p:nvSpPr>
        <p:spPr bwMode="auto">
          <a:xfrm>
            <a:off x="914400" y="2514600"/>
            <a:ext cx="6400800" cy="73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pitchFamily="18" charset="0"/>
              </a:defRPr>
            </a:lvl2pPr>
            <a:lvl3pPr algn="ctr" rtl="0" eaLnBrk="0" fontAlgn="base" hangingPunct="0">
              <a:spcBef>
                <a:spcPct val="0"/>
              </a:spcBef>
              <a:spcAft>
                <a:spcPct val="0"/>
              </a:spcAft>
              <a:defRPr sz="4400">
                <a:solidFill>
                  <a:schemeClr val="tx2"/>
                </a:solidFill>
                <a:latin typeface="Times" pitchFamily="18" charset="0"/>
              </a:defRPr>
            </a:lvl3pPr>
            <a:lvl4pPr algn="ctr" rtl="0" eaLnBrk="0" fontAlgn="base" hangingPunct="0">
              <a:spcBef>
                <a:spcPct val="0"/>
              </a:spcBef>
              <a:spcAft>
                <a:spcPct val="0"/>
              </a:spcAft>
              <a:defRPr sz="4400">
                <a:solidFill>
                  <a:schemeClr val="tx2"/>
                </a:solidFill>
                <a:latin typeface="Times" pitchFamily="18" charset="0"/>
              </a:defRPr>
            </a:lvl4pPr>
            <a:lvl5pPr algn="ctr" rtl="0" eaLnBrk="0" fontAlgn="base" hangingPunct="0">
              <a:spcBef>
                <a:spcPct val="0"/>
              </a:spcBef>
              <a:spcAft>
                <a:spcPct val="0"/>
              </a:spcAft>
              <a:defRPr sz="4400">
                <a:solidFill>
                  <a:schemeClr val="tx2"/>
                </a:solidFill>
                <a:latin typeface="Times" pitchFamily="18" charset="0"/>
              </a:defRPr>
            </a:lvl5pPr>
            <a:lvl6pPr marL="457200" algn="ctr" rtl="0" fontAlgn="base">
              <a:spcBef>
                <a:spcPct val="0"/>
              </a:spcBef>
              <a:spcAft>
                <a:spcPct val="0"/>
              </a:spcAft>
              <a:defRPr sz="4400">
                <a:solidFill>
                  <a:schemeClr val="tx2"/>
                </a:solidFill>
                <a:latin typeface="Times" pitchFamily="18" charset="0"/>
              </a:defRPr>
            </a:lvl6pPr>
            <a:lvl7pPr marL="914400" algn="ctr" rtl="0" fontAlgn="base">
              <a:spcBef>
                <a:spcPct val="0"/>
              </a:spcBef>
              <a:spcAft>
                <a:spcPct val="0"/>
              </a:spcAft>
              <a:defRPr sz="4400">
                <a:solidFill>
                  <a:schemeClr val="tx2"/>
                </a:solidFill>
                <a:latin typeface="Times" pitchFamily="18" charset="0"/>
              </a:defRPr>
            </a:lvl7pPr>
            <a:lvl8pPr marL="1371600" algn="ctr" rtl="0" fontAlgn="base">
              <a:spcBef>
                <a:spcPct val="0"/>
              </a:spcBef>
              <a:spcAft>
                <a:spcPct val="0"/>
              </a:spcAft>
              <a:defRPr sz="4400">
                <a:solidFill>
                  <a:schemeClr val="tx2"/>
                </a:solidFill>
                <a:latin typeface="Times" pitchFamily="18" charset="0"/>
              </a:defRPr>
            </a:lvl8pPr>
            <a:lvl9pPr marL="1828800" algn="ctr" rtl="0" fontAlgn="base">
              <a:spcBef>
                <a:spcPct val="0"/>
              </a:spcBef>
              <a:spcAft>
                <a:spcPct val="0"/>
              </a:spcAft>
              <a:defRPr sz="4400">
                <a:solidFill>
                  <a:schemeClr val="tx2"/>
                </a:solidFill>
                <a:latin typeface="Times" pitchFamily="18" charset="0"/>
              </a:defRPr>
            </a:lvl9pPr>
          </a:lstStyle>
          <a:p>
            <a:pPr>
              <a:spcBef>
                <a:spcPct val="50000"/>
              </a:spcBef>
              <a:defRPr/>
            </a:pPr>
            <a:r>
              <a:rPr lang="en-GB" sz="3200" b="1" kern="0" dirty="0" smtClean="0">
                <a:solidFill>
                  <a:schemeClr val="tx1"/>
                </a:solidFill>
                <a:latin typeface="Arial Narrow" panose="020B0606020202030204" pitchFamily="34" charset="0"/>
                <a:cs typeface="Calibri"/>
              </a:rPr>
              <a:t>     </a:t>
            </a:r>
            <a:r>
              <a:rPr lang="en-GB" sz="4000" b="1" kern="0" dirty="0" smtClean="0">
                <a:solidFill>
                  <a:schemeClr val="tx1"/>
                </a:solidFill>
                <a:latin typeface="Arial Narrow" panose="020B0606020202030204" pitchFamily="34" charset="0"/>
                <a:cs typeface="Arial" panose="020B0604020202020204" pitchFamily="34" charset="0"/>
              </a:rPr>
              <a:t>I THANK YOU</a:t>
            </a:r>
            <a:endParaRPr lang="en-GB" sz="4000" b="1" kern="0" dirty="0">
              <a:solidFill>
                <a:schemeClr val="tx1"/>
              </a:solidFill>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19270637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566F6BA-7017-4B0B-9F00-B0299DEEB2E0}" type="slidenum">
              <a:rPr lang="en-US" smtClean="0"/>
              <a:pPr/>
              <a:t>2</a:t>
            </a:fld>
            <a:endParaRPr lang="en-US"/>
          </a:p>
        </p:txBody>
      </p:sp>
      <p:sp>
        <p:nvSpPr>
          <p:cNvPr id="35" name="Line 3"/>
          <p:cNvSpPr>
            <a:spLocks noChangeShapeType="1"/>
          </p:cNvSpPr>
          <p:nvPr/>
        </p:nvSpPr>
        <p:spPr bwMode="auto">
          <a:xfrm>
            <a:off x="0" y="609600"/>
            <a:ext cx="91440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400">
              <a:solidFill>
                <a:srgbClr val="000000"/>
              </a:solidFill>
              <a:latin typeface="Lucida Grande" pitchFamily="124" charset="0"/>
            </a:endParaRPr>
          </a:p>
        </p:txBody>
      </p:sp>
      <p:sp>
        <p:nvSpPr>
          <p:cNvPr id="5" name="Rectangle 4"/>
          <p:cNvSpPr/>
          <p:nvPr/>
        </p:nvSpPr>
        <p:spPr>
          <a:xfrm>
            <a:off x="231775" y="130710"/>
            <a:ext cx="8783643" cy="400110"/>
          </a:xfrm>
          <a:prstGeom prst="rect">
            <a:avLst/>
          </a:prstGeom>
        </p:spPr>
        <p:txBody>
          <a:bodyPr wrap="square">
            <a:spAutoFit/>
          </a:bodyPr>
          <a:lstStyle/>
          <a:p>
            <a:r>
              <a:rPr lang="en-ZA" sz="2000" b="1" dirty="0" smtClean="0">
                <a:solidFill>
                  <a:srgbClr val="000000"/>
                </a:solidFill>
                <a:latin typeface="Arial" panose="020B0604020202020204" pitchFamily="34" charset="0"/>
                <a:cs typeface="Arial" panose="020B0604020202020204" pitchFamily="34" charset="0"/>
              </a:rPr>
              <a:t>Presentation Outline </a:t>
            </a:r>
            <a:endParaRPr lang="en-US" sz="2000" dirty="0">
              <a:latin typeface="Arial" panose="020B0604020202020204" pitchFamily="34" charset="0"/>
              <a:cs typeface="Arial" panose="020B0604020202020204" pitchFamily="34" charset="0"/>
            </a:endParaRPr>
          </a:p>
        </p:txBody>
      </p:sp>
      <p:sp>
        <p:nvSpPr>
          <p:cNvPr id="41" name="Line 3"/>
          <p:cNvSpPr>
            <a:spLocks noChangeShapeType="1"/>
          </p:cNvSpPr>
          <p:nvPr/>
        </p:nvSpPr>
        <p:spPr bwMode="auto">
          <a:xfrm>
            <a:off x="7866" y="0"/>
            <a:ext cx="91440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400">
              <a:solidFill>
                <a:srgbClr val="000000"/>
              </a:solidFill>
              <a:latin typeface="Lucida Grande" pitchFamily="124" charset="0"/>
            </a:endParaRPr>
          </a:p>
        </p:txBody>
      </p:sp>
      <p:pic>
        <p:nvPicPr>
          <p:cNvPr id="39" name="Picture 5" descr="EPWP letterhead temp-1 (2)"/>
          <p:cNvPicPr>
            <a:picLocks noChangeAspect="1" noChangeArrowheads="1"/>
          </p:cNvPicPr>
          <p:nvPr/>
        </p:nvPicPr>
        <p:blipFill>
          <a:blip r:embed="rId3">
            <a:extLst>
              <a:ext uri="{28A0092B-C50C-407E-A947-70E740481C1C}">
                <a14:useLocalDpi xmlns:a14="http://schemas.microsoft.com/office/drawing/2010/main" val="0"/>
              </a:ext>
            </a:extLst>
          </a:blip>
          <a:srcRect l="54251" b="12849"/>
          <a:stretch>
            <a:fillRect/>
          </a:stretch>
        </p:blipFill>
        <p:spPr bwMode="auto">
          <a:xfrm>
            <a:off x="6011863" y="6146800"/>
            <a:ext cx="1943100" cy="669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2" name="Rectangle 1"/>
          <p:cNvSpPr/>
          <p:nvPr/>
        </p:nvSpPr>
        <p:spPr>
          <a:xfrm>
            <a:off x="152400" y="838200"/>
            <a:ext cx="8763000" cy="4662815"/>
          </a:xfrm>
          <a:prstGeom prst="rect">
            <a:avLst/>
          </a:prstGeom>
        </p:spPr>
        <p:txBody>
          <a:bodyPr wrap="square">
            <a:spAutoFit/>
          </a:bodyPr>
          <a:lstStyle/>
          <a:p>
            <a:pPr marL="400050" indent="-400050">
              <a:lnSpc>
                <a:spcPct val="150000"/>
              </a:lnSpc>
              <a:buFont typeface="Wingdings" panose="05000000000000000000" pitchFamily="2" charset="2"/>
              <a:buChar char="q"/>
            </a:pPr>
            <a:r>
              <a:rPr lang="en-ZA" b="1" dirty="0">
                <a:solidFill>
                  <a:srgbClr val="000000"/>
                </a:solidFill>
                <a:latin typeface="Arial" panose="020B0604020202020204" pitchFamily="34" charset="0"/>
                <a:cs typeface="Arial" panose="020B0604020202020204" pitchFamily="34" charset="0"/>
              </a:rPr>
              <a:t>Strategic Intent of EPWP as Part of Public Employment Programmes </a:t>
            </a:r>
            <a:endParaRPr lang="en-ZA" b="1" dirty="0" smtClean="0">
              <a:solidFill>
                <a:srgbClr val="000000"/>
              </a:solidFill>
              <a:latin typeface="Arial" panose="020B0604020202020204" pitchFamily="34" charset="0"/>
              <a:cs typeface="Arial" panose="020B0604020202020204" pitchFamily="34" charset="0"/>
            </a:endParaRPr>
          </a:p>
          <a:p>
            <a:pPr marL="400050" indent="-400050">
              <a:lnSpc>
                <a:spcPct val="150000"/>
              </a:lnSpc>
              <a:buFont typeface="Wingdings" panose="05000000000000000000" pitchFamily="2" charset="2"/>
              <a:buChar char="q"/>
            </a:pPr>
            <a:r>
              <a:rPr lang="en-US" b="1" dirty="0" smtClean="0">
                <a:solidFill>
                  <a:schemeClr val="accent4"/>
                </a:solidFill>
                <a:latin typeface="Arial" panose="020B0604020202020204" pitchFamily="34" charset="0"/>
                <a:cs typeface="Arial" panose="020B0604020202020204" pitchFamily="34" charset="0"/>
              </a:rPr>
              <a:t>Uniqueness </a:t>
            </a:r>
            <a:r>
              <a:rPr lang="en-US" b="1" dirty="0">
                <a:solidFill>
                  <a:schemeClr val="accent4"/>
                </a:solidFill>
                <a:latin typeface="Arial" panose="020B0604020202020204" pitchFamily="34" charset="0"/>
                <a:cs typeface="Arial" panose="020B0604020202020204" pitchFamily="34" charset="0"/>
              </a:rPr>
              <a:t>and Achievements  of </a:t>
            </a:r>
            <a:r>
              <a:rPr lang="en-US" b="1" dirty="0" smtClean="0">
                <a:solidFill>
                  <a:schemeClr val="accent4"/>
                </a:solidFill>
                <a:latin typeface="Arial" panose="020B0604020202020204" pitchFamily="34" charset="0"/>
                <a:cs typeface="Arial" panose="020B0604020202020204" pitchFamily="34" charset="0"/>
              </a:rPr>
              <a:t>EPWP</a:t>
            </a:r>
          </a:p>
          <a:p>
            <a:pPr marL="400050" indent="-400050">
              <a:lnSpc>
                <a:spcPct val="150000"/>
              </a:lnSpc>
              <a:buFont typeface="Wingdings" panose="05000000000000000000" pitchFamily="2" charset="2"/>
              <a:buChar char="q"/>
            </a:pPr>
            <a:r>
              <a:rPr lang="en-ZA" b="1" dirty="0">
                <a:latin typeface="Arial" panose="020B0604020202020204" pitchFamily="34" charset="0"/>
                <a:ea typeface="Times New Roman" panose="02020603050405020304" pitchFamily="18" charset="0"/>
                <a:cs typeface="Arial" panose="020B0604020202020204" pitchFamily="34" charset="0"/>
              </a:rPr>
              <a:t>The Strategic Focus for EPWP Phase 4 and it’s </a:t>
            </a:r>
            <a:r>
              <a:rPr lang="en-ZA" b="1" dirty="0" smtClean="0">
                <a:latin typeface="Arial" panose="020B0604020202020204" pitchFamily="34" charset="0"/>
                <a:ea typeface="Times New Roman" panose="02020603050405020304" pitchFamily="18" charset="0"/>
                <a:cs typeface="Arial" panose="020B0604020202020204" pitchFamily="34" charset="0"/>
              </a:rPr>
              <a:t>Framework</a:t>
            </a:r>
          </a:p>
          <a:p>
            <a:pPr marL="400050" indent="-400050">
              <a:lnSpc>
                <a:spcPct val="150000"/>
              </a:lnSpc>
              <a:buFont typeface="Wingdings" panose="05000000000000000000" pitchFamily="2" charset="2"/>
              <a:buChar char="q"/>
            </a:pPr>
            <a:r>
              <a:rPr lang="en-GB" b="1" dirty="0">
                <a:latin typeface="Arial" panose="020B0604020202020204" pitchFamily="34" charset="0"/>
                <a:cs typeface="Arial" panose="020B0604020202020204" pitchFamily="34" charset="0"/>
              </a:rPr>
              <a:t>The EPWP Focus Over it’s </a:t>
            </a:r>
            <a:r>
              <a:rPr lang="en-GB" b="1" dirty="0" smtClean="0">
                <a:latin typeface="Arial" panose="020B0604020202020204" pitchFamily="34" charset="0"/>
                <a:cs typeface="Arial" panose="020B0604020202020204" pitchFamily="34" charset="0"/>
              </a:rPr>
              <a:t>Phases</a:t>
            </a:r>
          </a:p>
          <a:p>
            <a:pPr marL="400050" indent="-400050">
              <a:lnSpc>
                <a:spcPct val="150000"/>
              </a:lnSpc>
              <a:buFont typeface="Wingdings" panose="05000000000000000000" pitchFamily="2" charset="2"/>
              <a:buChar char="q"/>
            </a:pPr>
            <a:r>
              <a:rPr lang="en-ZA" b="1" dirty="0">
                <a:latin typeface="Arial" panose="020B0604020202020204" pitchFamily="34" charset="0"/>
                <a:cs typeface="Arial" panose="020B0604020202020204" pitchFamily="34" charset="0"/>
              </a:rPr>
              <a:t>Proposed Targets for EPWP </a:t>
            </a:r>
            <a:r>
              <a:rPr lang="en-ZA" b="1" dirty="0" smtClean="0">
                <a:latin typeface="Arial" panose="020B0604020202020204" pitchFamily="34" charset="0"/>
                <a:cs typeface="Arial" panose="020B0604020202020204" pitchFamily="34" charset="0"/>
              </a:rPr>
              <a:t>4</a:t>
            </a:r>
          </a:p>
          <a:p>
            <a:pPr marL="400050" indent="-400050">
              <a:lnSpc>
                <a:spcPct val="150000"/>
              </a:lnSpc>
              <a:buFont typeface="Wingdings" panose="05000000000000000000" pitchFamily="2" charset="2"/>
              <a:buChar char="q"/>
            </a:pPr>
            <a:r>
              <a:rPr lang="en-ZA" b="1" dirty="0">
                <a:latin typeface="Arial" panose="020B0604020202020204" pitchFamily="34" charset="0"/>
                <a:cs typeface="Arial" panose="020B0604020202020204" pitchFamily="34" charset="0"/>
              </a:rPr>
              <a:t>Budgets for the Proposed EPWP Phase 4 </a:t>
            </a:r>
            <a:r>
              <a:rPr lang="en-ZA" b="1" dirty="0" smtClean="0">
                <a:latin typeface="Arial" panose="020B0604020202020204" pitchFamily="34" charset="0"/>
                <a:cs typeface="Arial" panose="020B0604020202020204" pitchFamily="34" charset="0"/>
              </a:rPr>
              <a:t>Targets</a:t>
            </a:r>
          </a:p>
          <a:p>
            <a:pPr marL="400050" indent="-400050">
              <a:lnSpc>
                <a:spcPct val="150000"/>
              </a:lnSpc>
              <a:buFont typeface="Wingdings" panose="05000000000000000000" pitchFamily="2" charset="2"/>
              <a:buChar char="q"/>
            </a:pPr>
            <a:r>
              <a:rPr lang="en-US" b="1" dirty="0">
                <a:solidFill>
                  <a:schemeClr val="accent4"/>
                </a:solidFill>
                <a:latin typeface="Arial" panose="020B0604020202020204" pitchFamily="34" charset="0"/>
                <a:cs typeface="Arial" panose="020B0604020202020204" pitchFamily="34" charset="0"/>
              </a:rPr>
              <a:t>Demographic Targeting in the EPWP Phase 4 </a:t>
            </a:r>
            <a:endParaRPr lang="en-US" b="1" dirty="0" smtClean="0">
              <a:solidFill>
                <a:schemeClr val="accent4"/>
              </a:solidFill>
              <a:latin typeface="Arial" panose="020B0604020202020204" pitchFamily="34" charset="0"/>
              <a:cs typeface="Arial" panose="020B0604020202020204" pitchFamily="34" charset="0"/>
            </a:endParaRPr>
          </a:p>
          <a:p>
            <a:pPr marL="400050" indent="-400050">
              <a:lnSpc>
                <a:spcPct val="150000"/>
              </a:lnSpc>
              <a:buFont typeface="Wingdings" panose="05000000000000000000" pitchFamily="2" charset="2"/>
              <a:buChar char="q"/>
            </a:pPr>
            <a:r>
              <a:rPr lang="en-US" b="1" dirty="0">
                <a:solidFill>
                  <a:schemeClr val="accent4"/>
                </a:solidFill>
                <a:latin typeface="Arial" panose="020B0604020202020204" pitchFamily="34" charset="0"/>
                <a:cs typeface="Arial" panose="020B0604020202020204" pitchFamily="34" charset="0"/>
              </a:rPr>
              <a:t>EPWP and National Minimum Wage (NMW</a:t>
            </a:r>
            <a:r>
              <a:rPr lang="en-US" b="1" dirty="0" smtClean="0">
                <a:solidFill>
                  <a:schemeClr val="accent4"/>
                </a:solidFill>
                <a:latin typeface="Arial" panose="020B0604020202020204" pitchFamily="34" charset="0"/>
                <a:cs typeface="Arial" panose="020B0604020202020204" pitchFamily="34" charset="0"/>
              </a:rPr>
              <a:t>)</a:t>
            </a:r>
          </a:p>
          <a:p>
            <a:pPr marL="400050" indent="-400050">
              <a:lnSpc>
                <a:spcPct val="150000"/>
              </a:lnSpc>
              <a:buFont typeface="Wingdings" panose="05000000000000000000" pitchFamily="2" charset="2"/>
              <a:buChar char="q"/>
            </a:pPr>
            <a:r>
              <a:rPr lang="en-US" b="1" dirty="0">
                <a:latin typeface="Arial" panose="020B0604020202020204" pitchFamily="34" charset="0"/>
                <a:ea typeface="Times New Roman" panose="02020603050405020304" pitchFamily="18" charset="0"/>
                <a:cs typeface="Arial" panose="020B0604020202020204" pitchFamily="34" charset="0"/>
              </a:rPr>
              <a:t>National, Sector and Provincial Coordination in EPWP Phase </a:t>
            </a:r>
            <a:r>
              <a:rPr lang="en-US" b="1" dirty="0" smtClean="0">
                <a:latin typeface="Arial" panose="020B0604020202020204" pitchFamily="34" charset="0"/>
                <a:ea typeface="Times New Roman" panose="02020603050405020304" pitchFamily="18" charset="0"/>
                <a:cs typeface="Arial" panose="020B0604020202020204" pitchFamily="34" charset="0"/>
              </a:rPr>
              <a:t>4</a:t>
            </a:r>
          </a:p>
          <a:p>
            <a:pPr marL="400050" indent="-400050">
              <a:lnSpc>
                <a:spcPct val="150000"/>
              </a:lnSpc>
              <a:buFont typeface="Wingdings" panose="05000000000000000000" pitchFamily="2" charset="2"/>
              <a:buChar char="q"/>
            </a:pPr>
            <a:r>
              <a:rPr lang="en-ZA" b="1" dirty="0">
                <a:latin typeface="Arial" panose="020B0604020202020204" pitchFamily="34" charset="0"/>
                <a:cs typeface="Arial" panose="020B0604020202020204" pitchFamily="34" charset="0"/>
              </a:rPr>
              <a:t>EPWP Cross Cutting Issues in Phase </a:t>
            </a:r>
            <a:r>
              <a:rPr lang="en-ZA" b="1" dirty="0" smtClean="0">
                <a:latin typeface="Arial" panose="020B0604020202020204" pitchFamily="34" charset="0"/>
                <a:cs typeface="Arial" panose="020B0604020202020204" pitchFamily="34" charset="0"/>
              </a:rPr>
              <a:t>4</a:t>
            </a:r>
          </a:p>
          <a:p>
            <a:pPr marL="400050" indent="-400050">
              <a:lnSpc>
                <a:spcPct val="150000"/>
              </a:lnSpc>
              <a:buFont typeface="Wingdings" panose="05000000000000000000" pitchFamily="2" charset="2"/>
              <a:buChar char="q"/>
            </a:pPr>
            <a:r>
              <a:rPr lang="en-US" b="1" dirty="0">
                <a:solidFill>
                  <a:schemeClr val="accent4"/>
                </a:solidFill>
                <a:latin typeface="Arial" panose="020B0604020202020204" pitchFamily="34" charset="0"/>
                <a:cs typeface="Arial" panose="020B0604020202020204" pitchFamily="34" charset="0"/>
              </a:rPr>
              <a:t>Recommendation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432199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566F6BA-7017-4B0B-9F00-B0299DEEB2E0}" type="slidenum">
              <a:rPr lang="en-US" smtClean="0"/>
              <a:pPr/>
              <a:t>3</a:t>
            </a:fld>
            <a:endParaRPr lang="en-US"/>
          </a:p>
        </p:txBody>
      </p:sp>
      <p:sp>
        <p:nvSpPr>
          <p:cNvPr id="25" name="Line 45"/>
          <p:cNvSpPr>
            <a:spLocks noChangeShapeType="1"/>
          </p:cNvSpPr>
          <p:nvPr/>
        </p:nvSpPr>
        <p:spPr bwMode="gray">
          <a:xfrm>
            <a:off x="5286380" y="1571612"/>
            <a:ext cx="3630614" cy="0"/>
          </a:xfrm>
          <a:prstGeom prst="line">
            <a:avLst/>
          </a:prstGeom>
          <a:noFill/>
          <a:ln w="19050">
            <a:solidFill>
              <a:srgbClr val="868282"/>
            </a:solidFill>
            <a:prstDash val="sysDot"/>
            <a:round/>
            <a:headEnd/>
            <a:tailEnd/>
          </a:ln>
        </p:spPr>
        <p:txBody>
          <a:bodyPr/>
          <a:lstStyle/>
          <a:p>
            <a:endParaRPr lang="en-ZA">
              <a:latin typeface="Arial Narrow" pitchFamily="34" charset="0"/>
            </a:endParaRPr>
          </a:p>
        </p:txBody>
      </p:sp>
      <p:sp>
        <p:nvSpPr>
          <p:cNvPr id="26" name="Line 49"/>
          <p:cNvSpPr>
            <a:spLocks noChangeShapeType="1"/>
          </p:cNvSpPr>
          <p:nvPr/>
        </p:nvSpPr>
        <p:spPr bwMode="gray">
          <a:xfrm>
            <a:off x="6600038" y="5032768"/>
            <a:ext cx="2462212" cy="0"/>
          </a:xfrm>
          <a:prstGeom prst="line">
            <a:avLst/>
          </a:prstGeom>
          <a:noFill/>
          <a:ln w="19050">
            <a:solidFill>
              <a:srgbClr val="868282"/>
            </a:solidFill>
            <a:prstDash val="sysDot"/>
            <a:round/>
            <a:headEnd/>
            <a:tailEnd/>
          </a:ln>
        </p:spPr>
        <p:txBody>
          <a:bodyPr/>
          <a:lstStyle/>
          <a:p>
            <a:endParaRPr lang="en-ZA">
              <a:latin typeface="Arial Narrow" pitchFamily="34" charset="0"/>
            </a:endParaRPr>
          </a:p>
        </p:txBody>
      </p:sp>
      <p:sp>
        <p:nvSpPr>
          <p:cNvPr id="27" name="Line 50"/>
          <p:cNvSpPr>
            <a:spLocks noChangeShapeType="1"/>
          </p:cNvSpPr>
          <p:nvPr/>
        </p:nvSpPr>
        <p:spPr bwMode="gray">
          <a:xfrm>
            <a:off x="243696" y="3970687"/>
            <a:ext cx="2432050" cy="0"/>
          </a:xfrm>
          <a:prstGeom prst="line">
            <a:avLst/>
          </a:prstGeom>
          <a:noFill/>
          <a:ln w="19050">
            <a:solidFill>
              <a:srgbClr val="868282"/>
            </a:solidFill>
            <a:prstDash val="sysDot"/>
            <a:round/>
            <a:headEnd/>
            <a:tailEnd/>
          </a:ln>
        </p:spPr>
        <p:txBody>
          <a:bodyPr/>
          <a:lstStyle/>
          <a:p>
            <a:endParaRPr lang="en-ZA">
              <a:latin typeface="Arial Narrow" pitchFamily="34" charset="0"/>
            </a:endParaRPr>
          </a:p>
        </p:txBody>
      </p:sp>
      <p:sp>
        <p:nvSpPr>
          <p:cNvPr id="28" name="Line 51"/>
          <p:cNvSpPr>
            <a:spLocks noChangeShapeType="1"/>
          </p:cNvSpPr>
          <p:nvPr/>
        </p:nvSpPr>
        <p:spPr bwMode="gray">
          <a:xfrm flipV="1">
            <a:off x="220505" y="1571612"/>
            <a:ext cx="3949698" cy="15276"/>
          </a:xfrm>
          <a:prstGeom prst="line">
            <a:avLst/>
          </a:prstGeom>
          <a:noFill/>
          <a:ln w="19050">
            <a:solidFill>
              <a:srgbClr val="868282"/>
            </a:solidFill>
            <a:prstDash val="sysDot"/>
            <a:round/>
            <a:headEnd/>
            <a:tailEnd/>
          </a:ln>
        </p:spPr>
        <p:txBody>
          <a:bodyPr/>
          <a:lstStyle/>
          <a:p>
            <a:endParaRPr lang="en-ZA">
              <a:latin typeface="Arial Narrow" pitchFamily="34" charset="0"/>
            </a:endParaRPr>
          </a:p>
        </p:txBody>
      </p:sp>
      <p:sp>
        <p:nvSpPr>
          <p:cNvPr id="29" name="Text Box 46"/>
          <p:cNvSpPr txBox="1">
            <a:spLocks noChangeArrowheads="1"/>
          </p:cNvSpPr>
          <p:nvPr/>
        </p:nvSpPr>
        <p:spPr bwMode="gray">
          <a:xfrm>
            <a:off x="6453194" y="5042282"/>
            <a:ext cx="2562225" cy="954107"/>
          </a:xfrm>
          <a:prstGeom prst="rect">
            <a:avLst/>
          </a:prstGeom>
          <a:noFill/>
          <a:ln w="9525">
            <a:noFill/>
            <a:miter lim="800000"/>
            <a:headEnd/>
            <a:tailEnd/>
          </a:ln>
        </p:spPr>
        <p:txBody>
          <a:bodyPr>
            <a:spAutoFit/>
          </a:bodyPr>
          <a:lstStyle/>
          <a:p>
            <a:pPr marL="177800" indent="-177800" algn="r" defTabSz="801688">
              <a:spcBef>
                <a:spcPct val="20000"/>
              </a:spcBef>
            </a:pPr>
            <a:r>
              <a:rPr lang="en-ZA" sz="1400" noProof="1" smtClean="0">
                <a:latin typeface="Arial Narrow" pitchFamily="34" charset="0"/>
              </a:rPr>
              <a:t>EPWP was introduced in 2003 as one of government’s major public employment programme under the Anti-Proverty Strategy.</a:t>
            </a:r>
            <a:endParaRPr lang="en-ZA" sz="1400" noProof="1">
              <a:latin typeface="Arial Narrow" pitchFamily="34" charset="0"/>
              <a:cs typeface="Arial" charset="0"/>
            </a:endParaRPr>
          </a:p>
        </p:txBody>
      </p:sp>
      <p:sp>
        <p:nvSpPr>
          <p:cNvPr id="30" name="Text Box 47"/>
          <p:cNvSpPr txBox="1">
            <a:spLocks noChangeArrowheads="1"/>
          </p:cNvSpPr>
          <p:nvPr/>
        </p:nvSpPr>
        <p:spPr bwMode="gray">
          <a:xfrm>
            <a:off x="6947707" y="2687113"/>
            <a:ext cx="2157402" cy="954107"/>
          </a:xfrm>
          <a:prstGeom prst="rect">
            <a:avLst/>
          </a:prstGeom>
          <a:noFill/>
          <a:ln w="9525">
            <a:noFill/>
            <a:miter lim="800000"/>
            <a:headEnd/>
            <a:tailEnd/>
          </a:ln>
        </p:spPr>
        <p:txBody>
          <a:bodyPr wrap="square">
            <a:spAutoFit/>
          </a:bodyPr>
          <a:lstStyle/>
          <a:p>
            <a:pPr lvl="0" algn="r"/>
            <a:r>
              <a:rPr lang="en-ZA" sz="1400" dirty="0" smtClean="0">
                <a:solidFill>
                  <a:srgbClr val="000000"/>
                </a:solidFill>
                <a:latin typeface="Arial Narrow" pitchFamily="34" charset="0"/>
                <a:ea typeface="MS Mincho"/>
                <a:cs typeface="Calibri" pitchFamily="34" charset="0"/>
              </a:rPr>
              <a:t>The </a:t>
            </a:r>
            <a:r>
              <a:rPr lang="en-ZA" sz="1400" dirty="0">
                <a:solidFill>
                  <a:srgbClr val="000000"/>
                </a:solidFill>
                <a:latin typeface="Arial Narrow" pitchFamily="34" charset="0"/>
                <a:ea typeface="MS Mincho"/>
                <a:cs typeface="Calibri" pitchFamily="34" charset="0"/>
              </a:rPr>
              <a:t>EPWP is a nationwide programme covering all spheres of government and state-owned enterprises</a:t>
            </a:r>
            <a:endParaRPr lang="en-ZA" sz="1400" dirty="0">
              <a:latin typeface="Arial Narrow" pitchFamily="34" charset="0"/>
            </a:endParaRPr>
          </a:p>
        </p:txBody>
      </p:sp>
      <p:sp>
        <p:nvSpPr>
          <p:cNvPr id="31" name="Text Box 52"/>
          <p:cNvSpPr txBox="1">
            <a:spLocks noChangeArrowheads="1"/>
          </p:cNvSpPr>
          <p:nvPr/>
        </p:nvSpPr>
        <p:spPr bwMode="gray">
          <a:xfrm>
            <a:off x="141302" y="1632308"/>
            <a:ext cx="2636838" cy="954107"/>
          </a:xfrm>
          <a:prstGeom prst="rect">
            <a:avLst/>
          </a:prstGeom>
          <a:noFill/>
          <a:ln w="9525">
            <a:noFill/>
            <a:miter lim="800000"/>
            <a:headEnd/>
            <a:tailEnd/>
          </a:ln>
        </p:spPr>
        <p:txBody>
          <a:bodyPr>
            <a:spAutoFit/>
          </a:bodyPr>
          <a:lstStyle/>
          <a:p>
            <a:r>
              <a:rPr lang="en-ZA" sz="1400" dirty="0" smtClean="0">
                <a:solidFill>
                  <a:srgbClr val="000000"/>
                </a:solidFill>
                <a:latin typeface="Arial Narrow" pitchFamily="34" charset="0"/>
                <a:cs typeface="Calibri" pitchFamily="34" charset="0"/>
              </a:rPr>
              <a:t>Public Employment Programmes (PEPs) have a long history of being utilised to address such as labour market disruptions and recession.</a:t>
            </a:r>
            <a:endParaRPr lang="en-ZA" sz="1500" dirty="0" smtClean="0">
              <a:latin typeface="Arial Narrow" pitchFamily="34" charset="0"/>
            </a:endParaRPr>
          </a:p>
        </p:txBody>
      </p:sp>
      <p:sp>
        <p:nvSpPr>
          <p:cNvPr id="32" name="Text Box 53"/>
          <p:cNvSpPr txBox="1">
            <a:spLocks noChangeArrowheads="1"/>
          </p:cNvSpPr>
          <p:nvPr/>
        </p:nvSpPr>
        <p:spPr bwMode="gray">
          <a:xfrm>
            <a:off x="231775" y="4093559"/>
            <a:ext cx="2054209" cy="1169551"/>
          </a:xfrm>
          <a:prstGeom prst="rect">
            <a:avLst/>
          </a:prstGeom>
          <a:noFill/>
          <a:ln w="9525">
            <a:noFill/>
            <a:miter lim="800000"/>
            <a:headEnd/>
            <a:tailEnd/>
          </a:ln>
        </p:spPr>
        <p:txBody>
          <a:bodyPr wrap="square">
            <a:spAutoFit/>
          </a:bodyPr>
          <a:lstStyle/>
          <a:p>
            <a:pPr lvl="0"/>
            <a:r>
              <a:rPr lang="en-ZA" sz="1400" dirty="0" smtClean="0">
                <a:latin typeface="Arial Narrow" pitchFamily="34" charset="0"/>
              </a:rPr>
              <a:t>The GDS agreed that EPWP must not displace existing permanent jobs and opportunities must be on real demand for services. </a:t>
            </a:r>
          </a:p>
        </p:txBody>
      </p:sp>
      <p:sp>
        <p:nvSpPr>
          <p:cNvPr id="33" name="Line 33"/>
          <p:cNvSpPr>
            <a:spLocks noChangeShapeType="1"/>
          </p:cNvSpPr>
          <p:nvPr/>
        </p:nvSpPr>
        <p:spPr bwMode="gray">
          <a:xfrm>
            <a:off x="6671472" y="2673058"/>
            <a:ext cx="2443162" cy="0"/>
          </a:xfrm>
          <a:prstGeom prst="line">
            <a:avLst/>
          </a:prstGeom>
          <a:noFill/>
          <a:ln w="19050">
            <a:solidFill>
              <a:srgbClr val="868282"/>
            </a:solidFill>
            <a:prstDash val="sysDot"/>
            <a:round/>
            <a:headEnd/>
            <a:tailEnd/>
          </a:ln>
        </p:spPr>
        <p:txBody>
          <a:bodyPr/>
          <a:lstStyle/>
          <a:p>
            <a:endParaRPr lang="en-ZA">
              <a:latin typeface="Arial Narrow" pitchFamily="34" charset="0"/>
            </a:endParaRPr>
          </a:p>
        </p:txBody>
      </p:sp>
      <p:sp>
        <p:nvSpPr>
          <p:cNvPr id="34" name="Text Box 34"/>
          <p:cNvSpPr txBox="1">
            <a:spLocks noChangeArrowheads="1"/>
          </p:cNvSpPr>
          <p:nvPr/>
        </p:nvSpPr>
        <p:spPr bwMode="gray">
          <a:xfrm>
            <a:off x="6969929" y="3615641"/>
            <a:ext cx="2112958" cy="1384995"/>
          </a:xfrm>
          <a:prstGeom prst="rect">
            <a:avLst/>
          </a:prstGeom>
          <a:noFill/>
          <a:ln w="9525">
            <a:noFill/>
            <a:miter lim="800000"/>
            <a:headEnd/>
            <a:tailEnd/>
          </a:ln>
        </p:spPr>
        <p:txBody>
          <a:bodyPr wrap="square">
            <a:spAutoFit/>
          </a:bodyPr>
          <a:lstStyle/>
          <a:p>
            <a:pPr algn="r"/>
            <a:r>
              <a:rPr lang="en-ZA" sz="1400" dirty="0" smtClean="0">
                <a:solidFill>
                  <a:srgbClr val="000000"/>
                </a:solidFill>
                <a:latin typeface="Arial Narrow" pitchFamily="34" charset="0"/>
                <a:ea typeface="MS Mincho"/>
                <a:cs typeface="Calibri" pitchFamily="34" charset="0"/>
              </a:rPr>
              <a:t> The programme involves re-orientating line function budgets &amp; conditional grants for govt. expenditure to result in creation of work opportunities </a:t>
            </a:r>
            <a:endParaRPr lang="en-ZA" sz="1400" dirty="0">
              <a:solidFill>
                <a:srgbClr val="000000"/>
              </a:solidFill>
              <a:latin typeface="Arial Narrow" pitchFamily="34" charset="0"/>
              <a:ea typeface="MS Mincho"/>
              <a:cs typeface="Calibri" pitchFamily="34" charset="0"/>
            </a:endParaRPr>
          </a:p>
        </p:txBody>
      </p:sp>
      <p:sp>
        <p:nvSpPr>
          <p:cNvPr id="36" name="Line 36"/>
          <p:cNvSpPr>
            <a:spLocks noChangeShapeType="1"/>
          </p:cNvSpPr>
          <p:nvPr/>
        </p:nvSpPr>
        <p:spPr bwMode="gray">
          <a:xfrm flipV="1">
            <a:off x="220505" y="2606624"/>
            <a:ext cx="2735252" cy="1590"/>
          </a:xfrm>
          <a:prstGeom prst="line">
            <a:avLst/>
          </a:prstGeom>
          <a:noFill/>
          <a:ln w="19050">
            <a:solidFill>
              <a:srgbClr val="868282"/>
            </a:solidFill>
            <a:prstDash val="sysDot"/>
            <a:round/>
            <a:headEnd/>
            <a:tailEnd/>
          </a:ln>
        </p:spPr>
        <p:txBody>
          <a:bodyPr/>
          <a:lstStyle/>
          <a:p>
            <a:endParaRPr lang="en-ZA">
              <a:latin typeface="Arial Narrow" pitchFamily="34" charset="0"/>
            </a:endParaRPr>
          </a:p>
        </p:txBody>
      </p:sp>
      <p:sp>
        <p:nvSpPr>
          <p:cNvPr id="37" name="Text Box 37"/>
          <p:cNvSpPr txBox="1">
            <a:spLocks noChangeArrowheads="1"/>
          </p:cNvSpPr>
          <p:nvPr/>
        </p:nvSpPr>
        <p:spPr bwMode="gray">
          <a:xfrm>
            <a:off x="6600038" y="1636983"/>
            <a:ext cx="2415381" cy="954107"/>
          </a:xfrm>
          <a:prstGeom prst="rect">
            <a:avLst/>
          </a:prstGeom>
          <a:noFill/>
          <a:ln w="9525">
            <a:noFill/>
            <a:miter lim="800000"/>
            <a:headEnd/>
            <a:tailEnd/>
          </a:ln>
        </p:spPr>
        <p:txBody>
          <a:bodyPr wrap="square">
            <a:spAutoFit/>
          </a:bodyPr>
          <a:lstStyle/>
          <a:p>
            <a:pPr lvl="0" algn="r"/>
            <a:r>
              <a:rPr lang="en-ZA" sz="1400" dirty="0">
                <a:latin typeface="Arial Narrow" pitchFamily="34" charset="0"/>
              </a:rPr>
              <a:t>It aims to draw significant numbers of unemployed people into productive work accompanied by training.</a:t>
            </a:r>
          </a:p>
        </p:txBody>
      </p:sp>
      <p:sp>
        <p:nvSpPr>
          <p:cNvPr id="38" name="Line 38"/>
          <p:cNvSpPr>
            <a:spLocks noChangeShapeType="1"/>
          </p:cNvSpPr>
          <p:nvPr/>
        </p:nvSpPr>
        <p:spPr bwMode="gray">
          <a:xfrm>
            <a:off x="11932" y="5410200"/>
            <a:ext cx="2663814" cy="0"/>
          </a:xfrm>
          <a:prstGeom prst="line">
            <a:avLst/>
          </a:prstGeom>
          <a:noFill/>
          <a:ln w="19050">
            <a:solidFill>
              <a:srgbClr val="868282"/>
            </a:solidFill>
            <a:prstDash val="sysDot"/>
            <a:round/>
            <a:headEnd/>
            <a:tailEnd/>
          </a:ln>
        </p:spPr>
        <p:txBody>
          <a:bodyPr/>
          <a:lstStyle/>
          <a:p>
            <a:endParaRPr lang="en-ZA">
              <a:latin typeface="Arial Narrow" pitchFamily="34" charset="0"/>
            </a:endParaRPr>
          </a:p>
        </p:txBody>
      </p:sp>
      <p:sp>
        <p:nvSpPr>
          <p:cNvPr id="40" name="Line 40"/>
          <p:cNvSpPr>
            <a:spLocks noChangeShapeType="1"/>
          </p:cNvSpPr>
          <p:nvPr/>
        </p:nvSpPr>
        <p:spPr bwMode="gray">
          <a:xfrm>
            <a:off x="5410200" y="5977359"/>
            <a:ext cx="3506794" cy="0"/>
          </a:xfrm>
          <a:prstGeom prst="line">
            <a:avLst/>
          </a:prstGeom>
          <a:noFill/>
          <a:ln w="19050">
            <a:solidFill>
              <a:srgbClr val="868282"/>
            </a:solidFill>
            <a:prstDash val="sysDot"/>
            <a:round/>
            <a:headEnd/>
            <a:tailEnd/>
          </a:ln>
        </p:spPr>
        <p:txBody>
          <a:bodyPr/>
          <a:lstStyle/>
          <a:p>
            <a:endParaRPr lang="en-ZA">
              <a:latin typeface="Arial Narrow" pitchFamily="34" charset="0"/>
            </a:endParaRPr>
          </a:p>
        </p:txBody>
      </p:sp>
      <p:grpSp>
        <p:nvGrpSpPr>
          <p:cNvPr id="48" name="Gruppieren 59"/>
          <p:cNvGrpSpPr/>
          <p:nvPr/>
        </p:nvGrpSpPr>
        <p:grpSpPr bwMode="gray">
          <a:xfrm>
            <a:off x="2143108" y="500042"/>
            <a:ext cx="4640282" cy="4981721"/>
            <a:chOff x="2827338" y="1927225"/>
            <a:chExt cx="3508375" cy="3508375"/>
          </a:xfrm>
          <a:effectLst>
            <a:outerShdw blurRad="152400" dir="18900000" sy="23000" kx="-1200000" algn="bl" rotWithShape="0">
              <a:prstClr val="black">
                <a:alpha val="20000"/>
              </a:prstClr>
            </a:outerShdw>
          </a:effectLst>
          <a:scene3d>
            <a:camera prst="perspectiveRelaxedModerately" fov="5400000">
              <a:rot lat="19410000" lon="930000" rev="21480000"/>
            </a:camera>
            <a:lightRig rig="threePt" dir="t">
              <a:rot lat="0" lon="0" rev="16200000"/>
            </a:lightRig>
          </a:scene3d>
        </p:grpSpPr>
        <p:sp>
          <p:nvSpPr>
            <p:cNvPr id="49" name="Freeform 20"/>
            <p:cNvSpPr>
              <a:spLocks/>
            </p:cNvSpPr>
            <p:nvPr>
              <p:custDataLst>
                <p:tags r:id="rId1"/>
              </p:custDataLst>
            </p:nvPr>
          </p:nvSpPr>
          <p:spPr bwMode="gray">
            <a:xfrm>
              <a:off x="4537075" y="1927225"/>
              <a:ext cx="1319213" cy="898027"/>
            </a:xfrm>
            <a:custGeom>
              <a:avLst/>
              <a:gdLst>
                <a:gd name="connsiteX0" fmla="*/ 0 w 221"/>
                <a:gd name="connsiteY0" fmla="*/ 95 h 150"/>
                <a:gd name="connsiteX1" fmla="*/ 107 w 221"/>
                <a:gd name="connsiteY1" fmla="*/ 121 h 150"/>
                <a:gd name="connsiteX2" fmla="*/ 145 w 221"/>
                <a:gd name="connsiteY2" fmla="*/ 150 h 150"/>
                <a:gd name="connsiteX3" fmla="*/ 221 w 221"/>
                <a:gd name="connsiteY3" fmla="*/ 93 h 150"/>
                <a:gd name="connsiteX4" fmla="*/ 8 w 221"/>
                <a:gd name="connsiteY4" fmla="*/ 0 h 150"/>
                <a:gd name="connsiteX5" fmla="*/ 1 w 221"/>
                <a:gd name="connsiteY5" fmla="*/ 1 h 150"/>
                <a:gd name="connsiteX6" fmla="*/ 42 w 221"/>
                <a:gd name="connsiteY6" fmla="*/ 48 h 150"/>
                <a:gd name="connsiteX7" fmla="*/ 0 w 221"/>
                <a:gd name="connsiteY7" fmla="*/ 95 h 150"/>
                <a:gd name="connsiteX0" fmla="*/ 0 w 221"/>
                <a:gd name="connsiteY0" fmla="*/ 95 h 150"/>
                <a:gd name="connsiteX1" fmla="*/ 107 w 221"/>
                <a:gd name="connsiteY1" fmla="*/ 121 h 150"/>
                <a:gd name="connsiteX2" fmla="*/ 145 w 221"/>
                <a:gd name="connsiteY2" fmla="*/ 150 h 150"/>
                <a:gd name="connsiteX3" fmla="*/ 221 w 221"/>
                <a:gd name="connsiteY3" fmla="*/ 93 h 150"/>
                <a:gd name="connsiteX4" fmla="*/ 8 w 221"/>
                <a:gd name="connsiteY4" fmla="*/ 0 h 150"/>
                <a:gd name="connsiteX5" fmla="*/ 1 w 221"/>
                <a:gd name="connsiteY5" fmla="*/ 1 h 150"/>
                <a:gd name="connsiteX6" fmla="*/ 42 w 221"/>
                <a:gd name="connsiteY6" fmla="*/ 48 h 150"/>
                <a:gd name="connsiteX7" fmla="*/ 0 w 221"/>
                <a:gd name="connsiteY7" fmla="*/ 95 h 150"/>
                <a:gd name="connsiteX0" fmla="*/ 0 w 221"/>
                <a:gd name="connsiteY0" fmla="*/ 95 h 150"/>
                <a:gd name="connsiteX1" fmla="*/ 107 w 221"/>
                <a:gd name="connsiteY1" fmla="*/ 121 h 150"/>
                <a:gd name="connsiteX2" fmla="*/ 145 w 221"/>
                <a:gd name="connsiteY2" fmla="*/ 150 h 150"/>
                <a:gd name="connsiteX3" fmla="*/ 221 w 221"/>
                <a:gd name="connsiteY3" fmla="*/ 93 h 150"/>
                <a:gd name="connsiteX4" fmla="*/ 8 w 221"/>
                <a:gd name="connsiteY4" fmla="*/ 0 h 150"/>
                <a:gd name="connsiteX5" fmla="*/ 1 w 221"/>
                <a:gd name="connsiteY5" fmla="*/ 1 h 150"/>
                <a:gd name="connsiteX6" fmla="*/ 0 w 221"/>
                <a:gd name="connsiteY6" fmla="*/ 95 h 150"/>
                <a:gd name="connsiteX0" fmla="*/ 0 w 221"/>
                <a:gd name="connsiteY0" fmla="*/ 95 h 150"/>
                <a:gd name="connsiteX1" fmla="*/ 107 w 221"/>
                <a:gd name="connsiteY1" fmla="*/ 121 h 150"/>
                <a:gd name="connsiteX2" fmla="*/ 145 w 221"/>
                <a:gd name="connsiteY2" fmla="*/ 150 h 150"/>
                <a:gd name="connsiteX3" fmla="*/ 221 w 221"/>
                <a:gd name="connsiteY3" fmla="*/ 93 h 150"/>
                <a:gd name="connsiteX4" fmla="*/ 8 w 221"/>
                <a:gd name="connsiteY4" fmla="*/ 0 h 150"/>
                <a:gd name="connsiteX5" fmla="*/ 1 w 221"/>
                <a:gd name="connsiteY5" fmla="*/ 1 h 150"/>
                <a:gd name="connsiteX6" fmla="*/ 0 w 221"/>
                <a:gd name="connsiteY6" fmla="*/ 95 h 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1" h="150">
                  <a:moveTo>
                    <a:pt x="0" y="95"/>
                  </a:moveTo>
                  <a:cubicBezTo>
                    <a:pt x="37" y="94"/>
                    <a:pt x="73" y="102"/>
                    <a:pt x="107" y="121"/>
                  </a:cubicBezTo>
                  <a:cubicBezTo>
                    <a:pt x="121" y="130"/>
                    <a:pt x="134" y="139"/>
                    <a:pt x="145" y="150"/>
                  </a:cubicBezTo>
                  <a:cubicBezTo>
                    <a:pt x="170" y="131"/>
                    <a:pt x="196" y="112"/>
                    <a:pt x="221" y="93"/>
                  </a:cubicBezTo>
                  <a:cubicBezTo>
                    <a:pt x="168" y="36"/>
                    <a:pt x="92" y="0"/>
                    <a:pt x="8" y="0"/>
                  </a:cubicBezTo>
                  <a:cubicBezTo>
                    <a:pt x="5" y="0"/>
                    <a:pt x="3" y="1"/>
                    <a:pt x="1" y="1"/>
                  </a:cubicBezTo>
                  <a:cubicBezTo>
                    <a:pt x="1" y="32"/>
                    <a:pt x="0" y="64"/>
                    <a:pt x="0" y="95"/>
                  </a:cubicBezTo>
                  <a:close/>
                </a:path>
              </a:pathLst>
            </a:custGeom>
            <a:gradFill rotWithShape="1">
              <a:gsLst>
                <a:gs pos="0">
                  <a:schemeClr val="accent5">
                    <a:lumMod val="75000"/>
                  </a:schemeClr>
                </a:gs>
                <a:gs pos="50000">
                  <a:schemeClr val="accent5">
                    <a:lumMod val="60000"/>
                    <a:lumOff val="40000"/>
                  </a:schemeClr>
                </a:gs>
                <a:gs pos="100000">
                  <a:schemeClr val="accent5">
                    <a:lumMod val="60000"/>
                    <a:lumOff val="40000"/>
                  </a:schemeClr>
                </a:gs>
              </a:gsLst>
              <a:lin ang="5400000" scaled="1"/>
            </a:gradFill>
            <a:ln w="19050">
              <a:solidFill>
                <a:srgbClr val="FFFFFF"/>
              </a:solidFill>
              <a:round/>
              <a:headEnd/>
              <a:tailEnd/>
            </a:ln>
            <a:sp3d extrusionH="127000"/>
          </p:spPr>
          <p:txBody>
            <a:bodyPr/>
            <a:lstStyle/>
            <a:p>
              <a:endParaRPr lang="de-DE"/>
            </a:p>
          </p:txBody>
        </p:sp>
        <p:sp>
          <p:nvSpPr>
            <p:cNvPr id="50" name="Freeform 21"/>
            <p:cNvSpPr>
              <a:spLocks/>
            </p:cNvSpPr>
            <p:nvPr>
              <p:custDataLst>
                <p:tags r:id="rId2"/>
              </p:custDataLst>
            </p:nvPr>
          </p:nvSpPr>
          <p:spPr bwMode="gray">
            <a:xfrm>
              <a:off x="2905125" y="4094316"/>
              <a:ext cx="1198563" cy="1187298"/>
            </a:xfrm>
            <a:custGeom>
              <a:avLst/>
              <a:gdLst>
                <a:gd name="connsiteX0" fmla="*/ 200 w 200"/>
                <a:gd name="connsiteY0" fmla="*/ 113 h 198"/>
                <a:gd name="connsiteX1" fmla="*/ 181 w 200"/>
                <a:gd name="connsiteY1" fmla="*/ 103 h 198"/>
                <a:gd name="connsiteX2" fmla="*/ 94 w 200"/>
                <a:gd name="connsiteY2" fmla="*/ 0 h 198"/>
                <a:gd name="connsiteX3" fmla="*/ 0 w 200"/>
                <a:gd name="connsiteY3" fmla="*/ 19 h 198"/>
                <a:gd name="connsiteX4" fmla="*/ 159 w 200"/>
                <a:gd name="connsiteY4" fmla="*/ 198 h 198"/>
                <a:gd name="connsiteX5" fmla="*/ 142 w 200"/>
                <a:gd name="connsiteY5" fmla="*/ 137 h 198"/>
                <a:gd name="connsiteX6" fmla="*/ 200 w 200"/>
                <a:gd name="connsiteY6" fmla="*/ 113 h 198"/>
                <a:gd name="connsiteX0" fmla="*/ 200 w 200"/>
                <a:gd name="connsiteY0" fmla="*/ 113 h 214"/>
                <a:gd name="connsiteX1" fmla="*/ 181 w 200"/>
                <a:gd name="connsiteY1" fmla="*/ 103 h 214"/>
                <a:gd name="connsiteX2" fmla="*/ 94 w 200"/>
                <a:gd name="connsiteY2" fmla="*/ 0 h 214"/>
                <a:gd name="connsiteX3" fmla="*/ 0 w 200"/>
                <a:gd name="connsiteY3" fmla="*/ 19 h 214"/>
                <a:gd name="connsiteX4" fmla="*/ 159 w 200"/>
                <a:gd name="connsiteY4" fmla="*/ 198 h 214"/>
                <a:gd name="connsiteX5" fmla="*/ 200 w 200"/>
                <a:gd name="connsiteY5" fmla="*/ 113 h 214"/>
                <a:gd name="connsiteX0" fmla="*/ 200 w 200"/>
                <a:gd name="connsiteY0" fmla="*/ 113 h 198"/>
                <a:gd name="connsiteX1" fmla="*/ 181 w 200"/>
                <a:gd name="connsiteY1" fmla="*/ 103 h 198"/>
                <a:gd name="connsiteX2" fmla="*/ 94 w 200"/>
                <a:gd name="connsiteY2" fmla="*/ 0 h 198"/>
                <a:gd name="connsiteX3" fmla="*/ 0 w 200"/>
                <a:gd name="connsiteY3" fmla="*/ 19 h 198"/>
                <a:gd name="connsiteX4" fmla="*/ 159 w 200"/>
                <a:gd name="connsiteY4" fmla="*/ 198 h 198"/>
                <a:gd name="connsiteX5" fmla="*/ 200 w 200"/>
                <a:gd name="connsiteY5" fmla="*/ 113 h 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0" h="198">
                  <a:moveTo>
                    <a:pt x="200" y="113"/>
                  </a:moveTo>
                  <a:cubicBezTo>
                    <a:pt x="193" y="110"/>
                    <a:pt x="187" y="107"/>
                    <a:pt x="181" y="103"/>
                  </a:cubicBezTo>
                  <a:cubicBezTo>
                    <a:pt x="139" y="79"/>
                    <a:pt x="109" y="42"/>
                    <a:pt x="94" y="0"/>
                  </a:cubicBezTo>
                  <a:lnTo>
                    <a:pt x="0" y="19"/>
                  </a:lnTo>
                  <a:cubicBezTo>
                    <a:pt x="25" y="99"/>
                    <a:pt x="84" y="164"/>
                    <a:pt x="159" y="198"/>
                  </a:cubicBezTo>
                  <a:cubicBezTo>
                    <a:pt x="173" y="170"/>
                    <a:pt x="186" y="141"/>
                    <a:pt x="200" y="113"/>
                  </a:cubicBezTo>
                  <a:close/>
                </a:path>
              </a:pathLst>
            </a:custGeom>
            <a:gradFill rotWithShape="1">
              <a:gsLst>
                <a:gs pos="0">
                  <a:srgbClr val="B2B2B2"/>
                </a:gs>
                <a:gs pos="100000">
                  <a:srgbClr val="B2B2B2">
                    <a:gamma/>
                    <a:shade val="66667"/>
                    <a:invGamma/>
                  </a:srgbClr>
                </a:gs>
              </a:gsLst>
              <a:lin ang="5400000" scaled="1"/>
            </a:gradFill>
            <a:ln w="19050">
              <a:solidFill>
                <a:srgbClr val="FFFFFF"/>
              </a:solidFill>
              <a:round/>
              <a:headEnd/>
              <a:tailEnd/>
            </a:ln>
            <a:sp3d extrusionH="127000"/>
          </p:spPr>
          <p:txBody>
            <a:bodyPr/>
            <a:lstStyle/>
            <a:p>
              <a:endParaRPr lang="de-DE"/>
            </a:p>
          </p:txBody>
        </p:sp>
        <p:sp>
          <p:nvSpPr>
            <p:cNvPr id="51" name="Freeform 22"/>
            <p:cNvSpPr>
              <a:spLocks/>
            </p:cNvSpPr>
            <p:nvPr>
              <p:custDataLst>
                <p:tags r:id="rId3"/>
              </p:custDataLst>
            </p:nvPr>
          </p:nvSpPr>
          <p:spPr bwMode="gray">
            <a:xfrm>
              <a:off x="3190875" y="1935163"/>
              <a:ext cx="1248849" cy="1039812"/>
            </a:xfrm>
            <a:custGeom>
              <a:avLst/>
              <a:gdLst>
                <a:gd name="connsiteX0" fmla="*/ 73 w 209"/>
                <a:gd name="connsiteY0" fmla="*/ 174 h 174"/>
                <a:gd name="connsiteX1" fmla="*/ 207 w 209"/>
                <a:gd name="connsiteY1" fmla="*/ 96 h 174"/>
                <a:gd name="connsiteX2" fmla="*/ 209 w 209"/>
                <a:gd name="connsiteY2" fmla="*/ 0 h 174"/>
                <a:gd name="connsiteX3" fmla="*/ 0 w 209"/>
                <a:gd name="connsiteY3" fmla="*/ 115 h 174"/>
                <a:gd name="connsiteX4" fmla="*/ 62 w 209"/>
                <a:gd name="connsiteY4" fmla="*/ 112 h 174"/>
                <a:gd name="connsiteX5" fmla="*/ 73 w 209"/>
                <a:gd name="connsiteY5" fmla="*/ 174 h 174"/>
                <a:gd name="connsiteX0" fmla="*/ 73 w 209"/>
                <a:gd name="connsiteY0" fmla="*/ 174 h 174"/>
                <a:gd name="connsiteX1" fmla="*/ 207 w 209"/>
                <a:gd name="connsiteY1" fmla="*/ 96 h 174"/>
                <a:gd name="connsiteX2" fmla="*/ 209 w 209"/>
                <a:gd name="connsiteY2" fmla="*/ 0 h 174"/>
                <a:gd name="connsiteX3" fmla="*/ 0 w 209"/>
                <a:gd name="connsiteY3" fmla="*/ 115 h 174"/>
                <a:gd name="connsiteX4" fmla="*/ 62 w 209"/>
                <a:gd name="connsiteY4" fmla="*/ 112 h 174"/>
                <a:gd name="connsiteX5" fmla="*/ 73 w 209"/>
                <a:gd name="connsiteY5" fmla="*/ 174 h 174"/>
                <a:gd name="connsiteX0" fmla="*/ 73 w 209"/>
                <a:gd name="connsiteY0" fmla="*/ 174 h 174"/>
                <a:gd name="connsiteX1" fmla="*/ 207 w 209"/>
                <a:gd name="connsiteY1" fmla="*/ 96 h 174"/>
                <a:gd name="connsiteX2" fmla="*/ 209 w 209"/>
                <a:gd name="connsiteY2" fmla="*/ 0 h 174"/>
                <a:gd name="connsiteX3" fmla="*/ 0 w 209"/>
                <a:gd name="connsiteY3" fmla="*/ 115 h 174"/>
                <a:gd name="connsiteX4" fmla="*/ 73 w 209"/>
                <a:gd name="connsiteY4" fmla="*/ 174 h 174"/>
                <a:gd name="connsiteX0" fmla="*/ 73 w 209"/>
                <a:gd name="connsiteY0" fmla="*/ 174 h 174"/>
                <a:gd name="connsiteX1" fmla="*/ 207 w 209"/>
                <a:gd name="connsiteY1" fmla="*/ 96 h 174"/>
                <a:gd name="connsiteX2" fmla="*/ 209 w 209"/>
                <a:gd name="connsiteY2" fmla="*/ 0 h 174"/>
                <a:gd name="connsiteX3" fmla="*/ 0 w 209"/>
                <a:gd name="connsiteY3" fmla="*/ 115 h 174"/>
                <a:gd name="connsiteX4" fmla="*/ 73 w 209"/>
                <a:gd name="connsiteY4" fmla="*/ 174 h 1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9" h="174">
                  <a:moveTo>
                    <a:pt x="73" y="174"/>
                  </a:moveTo>
                  <a:cubicBezTo>
                    <a:pt x="106" y="130"/>
                    <a:pt x="155" y="103"/>
                    <a:pt x="207" y="96"/>
                  </a:cubicBezTo>
                  <a:cubicBezTo>
                    <a:pt x="208" y="64"/>
                    <a:pt x="208" y="32"/>
                    <a:pt x="209" y="0"/>
                  </a:cubicBezTo>
                  <a:cubicBezTo>
                    <a:pt x="124" y="7"/>
                    <a:pt x="49" y="51"/>
                    <a:pt x="0" y="115"/>
                  </a:cubicBezTo>
                  <a:cubicBezTo>
                    <a:pt x="24" y="135"/>
                    <a:pt x="49" y="154"/>
                    <a:pt x="73" y="174"/>
                  </a:cubicBezTo>
                  <a:close/>
                </a:path>
              </a:pathLst>
            </a:custGeom>
            <a:gradFill rotWithShape="1">
              <a:gsLst>
                <a:gs pos="0">
                  <a:schemeClr val="accent6">
                    <a:lumMod val="75000"/>
                  </a:schemeClr>
                </a:gs>
                <a:gs pos="100000">
                  <a:schemeClr val="accent6">
                    <a:lumMod val="60000"/>
                    <a:lumOff val="40000"/>
                  </a:schemeClr>
                </a:gs>
              </a:gsLst>
              <a:lin ang="0" scaled="1"/>
            </a:gradFill>
            <a:ln w="19050">
              <a:solidFill>
                <a:srgbClr val="FFFFFF"/>
              </a:solidFill>
              <a:round/>
              <a:headEnd/>
              <a:tailEnd/>
            </a:ln>
            <a:sp3d extrusionH="127000"/>
          </p:spPr>
          <p:txBody>
            <a:bodyPr/>
            <a:lstStyle/>
            <a:p>
              <a:endParaRPr lang="de-DE"/>
            </a:p>
          </p:txBody>
        </p:sp>
        <p:sp>
          <p:nvSpPr>
            <p:cNvPr id="52" name="Freeform 23"/>
            <p:cNvSpPr>
              <a:spLocks/>
            </p:cNvSpPr>
            <p:nvPr>
              <p:custDataLst>
                <p:tags r:id="rId4"/>
              </p:custDataLst>
            </p:nvPr>
          </p:nvSpPr>
          <p:spPr bwMode="gray">
            <a:xfrm>
              <a:off x="5481638" y="2557462"/>
              <a:ext cx="854075" cy="1374504"/>
            </a:xfrm>
            <a:custGeom>
              <a:avLst/>
              <a:gdLst>
                <a:gd name="connsiteX0" fmla="*/ 0 w 143"/>
                <a:gd name="connsiteY0" fmla="*/ 59 h 230"/>
                <a:gd name="connsiteX1" fmla="*/ 47 w 143"/>
                <a:gd name="connsiteY1" fmla="*/ 206 h 230"/>
                <a:gd name="connsiteX2" fmla="*/ 140 w 143"/>
                <a:gd name="connsiteY2" fmla="*/ 230 h 230"/>
                <a:gd name="connsiteX3" fmla="*/ 143 w 143"/>
                <a:gd name="connsiteY3" fmla="*/ 188 h 230"/>
                <a:gd name="connsiteX4" fmla="*/ 74 w 143"/>
                <a:gd name="connsiteY4" fmla="*/ 0 h 230"/>
                <a:gd name="connsiteX5" fmla="*/ 63 w 143"/>
                <a:gd name="connsiteY5" fmla="*/ 62 h 230"/>
                <a:gd name="connsiteX6" fmla="*/ 0 w 143"/>
                <a:gd name="connsiteY6" fmla="*/ 59 h 230"/>
                <a:gd name="connsiteX0" fmla="*/ 0 w 143"/>
                <a:gd name="connsiteY0" fmla="*/ 80 h 251"/>
                <a:gd name="connsiteX1" fmla="*/ 47 w 143"/>
                <a:gd name="connsiteY1" fmla="*/ 227 h 251"/>
                <a:gd name="connsiteX2" fmla="*/ 140 w 143"/>
                <a:gd name="connsiteY2" fmla="*/ 251 h 251"/>
                <a:gd name="connsiteX3" fmla="*/ 143 w 143"/>
                <a:gd name="connsiteY3" fmla="*/ 209 h 251"/>
                <a:gd name="connsiteX4" fmla="*/ 74 w 143"/>
                <a:gd name="connsiteY4" fmla="*/ 21 h 251"/>
                <a:gd name="connsiteX5" fmla="*/ 0 w 143"/>
                <a:gd name="connsiteY5" fmla="*/ 80 h 251"/>
                <a:gd name="connsiteX0" fmla="*/ 0 w 143"/>
                <a:gd name="connsiteY0" fmla="*/ 59 h 230"/>
                <a:gd name="connsiteX1" fmla="*/ 47 w 143"/>
                <a:gd name="connsiteY1" fmla="*/ 206 h 230"/>
                <a:gd name="connsiteX2" fmla="*/ 140 w 143"/>
                <a:gd name="connsiteY2" fmla="*/ 230 h 230"/>
                <a:gd name="connsiteX3" fmla="*/ 143 w 143"/>
                <a:gd name="connsiteY3" fmla="*/ 188 h 230"/>
                <a:gd name="connsiteX4" fmla="*/ 74 w 143"/>
                <a:gd name="connsiteY4" fmla="*/ 0 h 230"/>
                <a:gd name="connsiteX5" fmla="*/ 0 w 143"/>
                <a:gd name="connsiteY5" fmla="*/ 59 h 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3" h="230">
                  <a:moveTo>
                    <a:pt x="0" y="59"/>
                  </a:moveTo>
                  <a:cubicBezTo>
                    <a:pt x="35" y="99"/>
                    <a:pt x="52" y="153"/>
                    <a:pt x="47" y="206"/>
                  </a:cubicBezTo>
                  <a:lnTo>
                    <a:pt x="140" y="230"/>
                  </a:lnTo>
                  <a:cubicBezTo>
                    <a:pt x="142" y="216"/>
                    <a:pt x="143" y="202"/>
                    <a:pt x="143" y="188"/>
                  </a:cubicBezTo>
                  <a:cubicBezTo>
                    <a:pt x="143" y="117"/>
                    <a:pt x="117" y="51"/>
                    <a:pt x="74" y="0"/>
                  </a:cubicBezTo>
                  <a:lnTo>
                    <a:pt x="0" y="59"/>
                  </a:lnTo>
                  <a:close/>
                </a:path>
              </a:pathLst>
            </a:custGeom>
            <a:solidFill>
              <a:srgbClr val="B2B2B2"/>
            </a:solidFill>
            <a:ln w="19050">
              <a:solidFill>
                <a:srgbClr val="FFFFFF"/>
              </a:solidFill>
              <a:round/>
              <a:headEnd/>
              <a:tailEnd/>
            </a:ln>
            <a:sp3d extrusionH="127000"/>
          </p:spPr>
          <p:txBody>
            <a:bodyPr/>
            <a:lstStyle/>
            <a:p>
              <a:endParaRPr lang="de-DE"/>
            </a:p>
          </p:txBody>
        </p:sp>
        <p:sp>
          <p:nvSpPr>
            <p:cNvPr id="53" name="Freeform 24"/>
            <p:cNvSpPr>
              <a:spLocks/>
            </p:cNvSpPr>
            <p:nvPr>
              <p:custDataLst>
                <p:tags r:id="rId5"/>
              </p:custDataLst>
            </p:nvPr>
          </p:nvSpPr>
          <p:spPr bwMode="gray">
            <a:xfrm>
              <a:off x="2827338" y="2707175"/>
              <a:ext cx="738187" cy="1406039"/>
            </a:xfrm>
            <a:custGeom>
              <a:avLst/>
              <a:gdLst>
                <a:gd name="connsiteX0" fmla="*/ 101 w 123"/>
                <a:gd name="connsiteY0" fmla="*/ 214 h 235"/>
                <a:gd name="connsiteX1" fmla="*/ 121 w 123"/>
                <a:gd name="connsiteY1" fmla="*/ 64 h 235"/>
                <a:gd name="connsiteX2" fmla="*/ 123 w 123"/>
                <a:gd name="connsiteY2" fmla="*/ 61 h 235"/>
                <a:gd name="connsiteX3" fmla="*/ 50 w 123"/>
                <a:gd name="connsiteY3" fmla="*/ 0 h 235"/>
                <a:gd name="connsiteX4" fmla="*/ 0 w 123"/>
                <a:gd name="connsiteY4" fmla="*/ 163 h 235"/>
                <a:gd name="connsiteX5" fmla="*/ 9 w 123"/>
                <a:gd name="connsiteY5" fmla="*/ 235 h 235"/>
                <a:gd name="connsiteX6" fmla="*/ 46 w 123"/>
                <a:gd name="connsiteY6" fmla="*/ 184 h 235"/>
                <a:gd name="connsiteX7" fmla="*/ 101 w 123"/>
                <a:gd name="connsiteY7" fmla="*/ 214 h 235"/>
                <a:gd name="connsiteX0" fmla="*/ 101 w 123"/>
                <a:gd name="connsiteY0" fmla="*/ 214 h 243"/>
                <a:gd name="connsiteX1" fmla="*/ 121 w 123"/>
                <a:gd name="connsiteY1" fmla="*/ 64 h 243"/>
                <a:gd name="connsiteX2" fmla="*/ 123 w 123"/>
                <a:gd name="connsiteY2" fmla="*/ 61 h 243"/>
                <a:gd name="connsiteX3" fmla="*/ 50 w 123"/>
                <a:gd name="connsiteY3" fmla="*/ 0 h 243"/>
                <a:gd name="connsiteX4" fmla="*/ 0 w 123"/>
                <a:gd name="connsiteY4" fmla="*/ 163 h 243"/>
                <a:gd name="connsiteX5" fmla="*/ 9 w 123"/>
                <a:gd name="connsiteY5" fmla="*/ 235 h 243"/>
                <a:gd name="connsiteX6" fmla="*/ 101 w 123"/>
                <a:gd name="connsiteY6" fmla="*/ 214 h 243"/>
                <a:gd name="connsiteX0" fmla="*/ 101 w 123"/>
                <a:gd name="connsiteY0" fmla="*/ 214 h 235"/>
                <a:gd name="connsiteX1" fmla="*/ 121 w 123"/>
                <a:gd name="connsiteY1" fmla="*/ 64 h 235"/>
                <a:gd name="connsiteX2" fmla="*/ 123 w 123"/>
                <a:gd name="connsiteY2" fmla="*/ 61 h 235"/>
                <a:gd name="connsiteX3" fmla="*/ 50 w 123"/>
                <a:gd name="connsiteY3" fmla="*/ 0 h 235"/>
                <a:gd name="connsiteX4" fmla="*/ 0 w 123"/>
                <a:gd name="connsiteY4" fmla="*/ 163 h 235"/>
                <a:gd name="connsiteX5" fmla="*/ 9 w 123"/>
                <a:gd name="connsiteY5" fmla="*/ 235 h 235"/>
                <a:gd name="connsiteX6" fmla="*/ 101 w 123"/>
                <a:gd name="connsiteY6" fmla="*/ 214 h 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3" h="235">
                  <a:moveTo>
                    <a:pt x="101" y="214"/>
                  </a:moveTo>
                  <a:cubicBezTo>
                    <a:pt x="88" y="165"/>
                    <a:pt x="94" y="111"/>
                    <a:pt x="121" y="64"/>
                  </a:cubicBezTo>
                  <a:cubicBezTo>
                    <a:pt x="122" y="63"/>
                    <a:pt x="122" y="62"/>
                    <a:pt x="123" y="61"/>
                  </a:cubicBezTo>
                  <a:lnTo>
                    <a:pt x="50" y="0"/>
                  </a:lnTo>
                  <a:cubicBezTo>
                    <a:pt x="18" y="46"/>
                    <a:pt x="0" y="103"/>
                    <a:pt x="0" y="163"/>
                  </a:cubicBezTo>
                  <a:cubicBezTo>
                    <a:pt x="0" y="188"/>
                    <a:pt x="3" y="212"/>
                    <a:pt x="9" y="235"/>
                  </a:cubicBezTo>
                  <a:lnTo>
                    <a:pt x="101" y="214"/>
                  </a:lnTo>
                  <a:close/>
                </a:path>
              </a:pathLst>
            </a:custGeom>
            <a:solidFill>
              <a:srgbClr val="B2B2B2"/>
            </a:solidFill>
            <a:ln w="19050">
              <a:solidFill>
                <a:srgbClr val="FFFFFF"/>
              </a:solidFill>
              <a:round/>
              <a:headEnd/>
              <a:tailEnd/>
            </a:ln>
            <a:sp3d extrusionH="127000"/>
          </p:spPr>
          <p:txBody>
            <a:bodyPr/>
            <a:lstStyle/>
            <a:p>
              <a:endParaRPr lang="de-DE"/>
            </a:p>
          </p:txBody>
        </p:sp>
        <p:sp>
          <p:nvSpPr>
            <p:cNvPr id="54" name="Freeform 25"/>
            <p:cNvSpPr>
              <a:spLocks/>
            </p:cNvSpPr>
            <p:nvPr>
              <p:custDataLst>
                <p:tags r:id="rId6"/>
              </p:custDataLst>
            </p:nvPr>
          </p:nvSpPr>
          <p:spPr bwMode="gray">
            <a:xfrm>
              <a:off x="3954593" y="4727575"/>
              <a:ext cx="1430207" cy="708025"/>
            </a:xfrm>
            <a:custGeom>
              <a:avLst/>
              <a:gdLst>
                <a:gd name="connsiteX0" fmla="*/ 198 w 239"/>
                <a:gd name="connsiteY0" fmla="*/ 0 h 118"/>
                <a:gd name="connsiteX1" fmla="*/ 43 w 239"/>
                <a:gd name="connsiteY1" fmla="*/ 14 h 118"/>
                <a:gd name="connsiteX2" fmla="*/ 0 w 239"/>
                <a:gd name="connsiteY2" fmla="*/ 99 h 118"/>
                <a:gd name="connsiteX3" fmla="*/ 105 w 239"/>
                <a:gd name="connsiteY3" fmla="*/ 118 h 118"/>
                <a:gd name="connsiteX4" fmla="*/ 239 w 239"/>
                <a:gd name="connsiteY4" fmla="*/ 86 h 118"/>
                <a:gd name="connsiteX5" fmla="*/ 181 w 239"/>
                <a:gd name="connsiteY5" fmla="*/ 61 h 118"/>
                <a:gd name="connsiteX6" fmla="*/ 198 w 239"/>
                <a:gd name="connsiteY6" fmla="*/ 0 h 118"/>
                <a:gd name="connsiteX0" fmla="*/ 198 w 239"/>
                <a:gd name="connsiteY0" fmla="*/ 0 h 118"/>
                <a:gd name="connsiteX1" fmla="*/ 43 w 239"/>
                <a:gd name="connsiteY1" fmla="*/ 14 h 118"/>
                <a:gd name="connsiteX2" fmla="*/ 0 w 239"/>
                <a:gd name="connsiteY2" fmla="*/ 99 h 118"/>
                <a:gd name="connsiteX3" fmla="*/ 105 w 239"/>
                <a:gd name="connsiteY3" fmla="*/ 118 h 118"/>
                <a:gd name="connsiteX4" fmla="*/ 239 w 239"/>
                <a:gd name="connsiteY4" fmla="*/ 86 h 118"/>
                <a:gd name="connsiteX5" fmla="*/ 181 w 239"/>
                <a:gd name="connsiteY5" fmla="*/ 61 h 118"/>
                <a:gd name="connsiteX6" fmla="*/ 198 w 239"/>
                <a:gd name="connsiteY6" fmla="*/ 0 h 118"/>
                <a:gd name="connsiteX0" fmla="*/ 198 w 239"/>
                <a:gd name="connsiteY0" fmla="*/ 0 h 118"/>
                <a:gd name="connsiteX1" fmla="*/ 43 w 239"/>
                <a:gd name="connsiteY1" fmla="*/ 14 h 118"/>
                <a:gd name="connsiteX2" fmla="*/ 0 w 239"/>
                <a:gd name="connsiteY2" fmla="*/ 99 h 118"/>
                <a:gd name="connsiteX3" fmla="*/ 105 w 239"/>
                <a:gd name="connsiteY3" fmla="*/ 118 h 118"/>
                <a:gd name="connsiteX4" fmla="*/ 239 w 239"/>
                <a:gd name="connsiteY4" fmla="*/ 86 h 118"/>
                <a:gd name="connsiteX5" fmla="*/ 198 w 239"/>
                <a:gd name="connsiteY5" fmla="*/ 0 h 118"/>
                <a:gd name="connsiteX0" fmla="*/ 198 w 239"/>
                <a:gd name="connsiteY0" fmla="*/ 0 h 118"/>
                <a:gd name="connsiteX1" fmla="*/ 43 w 239"/>
                <a:gd name="connsiteY1" fmla="*/ 14 h 118"/>
                <a:gd name="connsiteX2" fmla="*/ 0 w 239"/>
                <a:gd name="connsiteY2" fmla="*/ 99 h 118"/>
                <a:gd name="connsiteX3" fmla="*/ 105 w 239"/>
                <a:gd name="connsiteY3" fmla="*/ 118 h 118"/>
                <a:gd name="connsiteX4" fmla="*/ 239 w 239"/>
                <a:gd name="connsiteY4" fmla="*/ 86 h 118"/>
                <a:gd name="connsiteX5" fmla="*/ 198 w 239"/>
                <a:gd name="connsiteY5" fmla="*/ 0 h 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9" h="118">
                  <a:moveTo>
                    <a:pt x="198" y="0"/>
                  </a:moveTo>
                  <a:cubicBezTo>
                    <a:pt x="151" y="25"/>
                    <a:pt x="95" y="31"/>
                    <a:pt x="43" y="14"/>
                  </a:cubicBezTo>
                  <a:cubicBezTo>
                    <a:pt x="29" y="42"/>
                    <a:pt x="14" y="71"/>
                    <a:pt x="0" y="99"/>
                  </a:cubicBezTo>
                  <a:cubicBezTo>
                    <a:pt x="32" y="111"/>
                    <a:pt x="68" y="118"/>
                    <a:pt x="105" y="118"/>
                  </a:cubicBezTo>
                  <a:cubicBezTo>
                    <a:pt x="153" y="118"/>
                    <a:pt x="198" y="107"/>
                    <a:pt x="239" y="86"/>
                  </a:cubicBezTo>
                  <a:cubicBezTo>
                    <a:pt x="225" y="57"/>
                    <a:pt x="212" y="29"/>
                    <a:pt x="198" y="0"/>
                  </a:cubicBezTo>
                  <a:close/>
                </a:path>
              </a:pathLst>
            </a:custGeom>
            <a:gradFill rotWithShape="1">
              <a:gsLst>
                <a:gs pos="0">
                  <a:srgbClr val="808080"/>
                </a:gs>
                <a:gs pos="100000">
                  <a:srgbClr val="808080">
                    <a:gamma/>
                    <a:shade val="96863"/>
                    <a:invGamma/>
                  </a:srgbClr>
                </a:gs>
              </a:gsLst>
              <a:lin ang="5400000" scaled="1"/>
            </a:gradFill>
            <a:ln w="19050">
              <a:solidFill>
                <a:srgbClr val="FFFFFF"/>
              </a:solidFill>
              <a:round/>
              <a:headEnd/>
              <a:tailEnd/>
            </a:ln>
            <a:sp3d extrusionH="127000"/>
          </p:spPr>
          <p:txBody>
            <a:bodyPr/>
            <a:lstStyle/>
            <a:p>
              <a:endParaRPr lang="de-DE"/>
            </a:p>
          </p:txBody>
        </p:sp>
        <p:sp>
          <p:nvSpPr>
            <p:cNvPr id="55" name="Freeform 26"/>
            <p:cNvSpPr>
              <a:spLocks/>
            </p:cNvSpPr>
            <p:nvPr>
              <p:custDataLst>
                <p:tags r:id="rId7"/>
              </p:custDataLst>
            </p:nvPr>
          </p:nvSpPr>
          <p:spPr bwMode="gray">
            <a:xfrm>
              <a:off x="5234250" y="3903663"/>
              <a:ext cx="1066539" cy="1292225"/>
            </a:xfrm>
            <a:custGeom>
              <a:avLst/>
              <a:gdLst>
                <a:gd name="connsiteX0" fmla="*/ 103 w 195"/>
                <a:gd name="connsiteY0" fmla="*/ 0 h 216"/>
                <a:gd name="connsiteX1" fmla="*/ 80 w 195"/>
                <a:gd name="connsiteY1" fmla="*/ 62 h 216"/>
                <a:gd name="connsiteX2" fmla="*/ 17 w 195"/>
                <a:gd name="connsiteY2" fmla="*/ 129 h 216"/>
                <a:gd name="connsiteX3" fmla="*/ 0 w 195"/>
                <a:gd name="connsiteY3" fmla="*/ 192 h 216"/>
                <a:gd name="connsiteX4" fmla="*/ 56 w 195"/>
                <a:gd name="connsiteY4" fmla="*/ 216 h 216"/>
                <a:gd name="connsiteX5" fmla="*/ 195 w 195"/>
                <a:gd name="connsiteY5" fmla="*/ 21 h 216"/>
                <a:gd name="connsiteX6" fmla="*/ 103 w 195"/>
                <a:gd name="connsiteY6" fmla="*/ 0 h 216"/>
                <a:gd name="connsiteX0" fmla="*/ 90 w 182"/>
                <a:gd name="connsiteY0" fmla="*/ 0 h 234"/>
                <a:gd name="connsiteX1" fmla="*/ 67 w 182"/>
                <a:gd name="connsiteY1" fmla="*/ 62 h 234"/>
                <a:gd name="connsiteX2" fmla="*/ 4 w 182"/>
                <a:gd name="connsiteY2" fmla="*/ 129 h 234"/>
                <a:gd name="connsiteX3" fmla="*/ 43 w 182"/>
                <a:gd name="connsiteY3" fmla="*/ 216 h 234"/>
                <a:gd name="connsiteX4" fmla="*/ 182 w 182"/>
                <a:gd name="connsiteY4" fmla="*/ 21 h 234"/>
                <a:gd name="connsiteX5" fmla="*/ 90 w 182"/>
                <a:gd name="connsiteY5" fmla="*/ 0 h 234"/>
                <a:gd name="connsiteX0" fmla="*/ 86 w 178"/>
                <a:gd name="connsiteY0" fmla="*/ 0 h 216"/>
                <a:gd name="connsiteX1" fmla="*/ 63 w 178"/>
                <a:gd name="connsiteY1" fmla="*/ 62 h 216"/>
                <a:gd name="connsiteX2" fmla="*/ 0 w 178"/>
                <a:gd name="connsiteY2" fmla="*/ 129 h 216"/>
                <a:gd name="connsiteX3" fmla="*/ 39 w 178"/>
                <a:gd name="connsiteY3" fmla="*/ 216 h 216"/>
                <a:gd name="connsiteX4" fmla="*/ 178 w 178"/>
                <a:gd name="connsiteY4" fmla="*/ 21 h 216"/>
                <a:gd name="connsiteX5" fmla="*/ 86 w 178"/>
                <a:gd name="connsiteY5" fmla="*/ 0 h 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8" h="216">
                  <a:moveTo>
                    <a:pt x="86" y="0"/>
                  </a:moveTo>
                  <a:cubicBezTo>
                    <a:pt x="82" y="21"/>
                    <a:pt x="74" y="43"/>
                    <a:pt x="63" y="62"/>
                  </a:cubicBezTo>
                  <a:cubicBezTo>
                    <a:pt x="47" y="90"/>
                    <a:pt x="25" y="112"/>
                    <a:pt x="0" y="129"/>
                  </a:cubicBezTo>
                  <a:lnTo>
                    <a:pt x="39" y="216"/>
                  </a:lnTo>
                  <a:cubicBezTo>
                    <a:pt x="110" y="174"/>
                    <a:pt x="161" y="104"/>
                    <a:pt x="178" y="21"/>
                  </a:cubicBezTo>
                  <a:lnTo>
                    <a:pt x="86" y="0"/>
                  </a:lnTo>
                  <a:close/>
                </a:path>
              </a:pathLst>
            </a:custGeom>
            <a:gradFill rotWithShape="1">
              <a:gsLst>
                <a:gs pos="0">
                  <a:srgbClr val="B2B2B2"/>
                </a:gs>
                <a:gs pos="100000">
                  <a:srgbClr val="B2B2B2">
                    <a:gamma/>
                    <a:shade val="66667"/>
                    <a:invGamma/>
                  </a:srgbClr>
                </a:gs>
              </a:gsLst>
              <a:lin ang="5400000" scaled="1"/>
            </a:gradFill>
            <a:ln w="19050">
              <a:solidFill>
                <a:srgbClr val="FFFFFF"/>
              </a:solidFill>
              <a:round/>
              <a:headEnd/>
              <a:tailEnd/>
            </a:ln>
            <a:sp3d extrusionH="127000"/>
          </p:spPr>
          <p:txBody>
            <a:bodyPr/>
            <a:lstStyle/>
            <a:p>
              <a:endParaRPr lang="de-DE"/>
            </a:p>
          </p:txBody>
        </p:sp>
      </p:grpSp>
      <p:sp>
        <p:nvSpPr>
          <p:cNvPr id="35" name="Line 3"/>
          <p:cNvSpPr>
            <a:spLocks noChangeShapeType="1"/>
          </p:cNvSpPr>
          <p:nvPr/>
        </p:nvSpPr>
        <p:spPr bwMode="auto">
          <a:xfrm>
            <a:off x="0" y="609600"/>
            <a:ext cx="91440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400">
              <a:solidFill>
                <a:srgbClr val="000000"/>
              </a:solidFill>
              <a:latin typeface="Lucida Grande" pitchFamily="124" charset="0"/>
            </a:endParaRPr>
          </a:p>
        </p:txBody>
      </p:sp>
      <p:sp>
        <p:nvSpPr>
          <p:cNvPr id="5" name="Rectangle 4"/>
          <p:cNvSpPr/>
          <p:nvPr/>
        </p:nvSpPr>
        <p:spPr>
          <a:xfrm>
            <a:off x="231775" y="130710"/>
            <a:ext cx="8783643" cy="400110"/>
          </a:xfrm>
          <a:prstGeom prst="rect">
            <a:avLst/>
          </a:prstGeom>
        </p:spPr>
        <p:txBody>
          <a:bodyPr wrap="square">
            <a:spAutoFit/>
          </a:bodyPr>
          <a:lstStyle/>
          <a:p>
            <a:r>
              <a:rPr lang="en-ZA" sz="2000" b="1" dirty="0">
                <a:solidFill>
                  <a:srgbClr val="000000"/>
                </a:solidFill>
                <a:latin typeface="Arial" panose="020B0604020202020204" pitchFamily="34" charset="0"/>
                <a:cs typeface="Arial" panose="020B0604020202020204" pitchFamily="34" charset="0"/>
              </a:rPr>
              <a:t>Strategic Intent of EPWP as Part of Public Employment Programmes </a:t>
            </a:r>
            <a:endParaRPr lang="en-US" sz="2000" dirty="0">
              <a:latin typeface="Arial" panose="020B0604020202020204" pitchFamily="34" charset="0"/>
              <a:cs typeface="Arial" panose="020B0604020202020204" pitchFamily="34" charset="0"/>
            </a:endParaRPr>
          </a:p>
        </p:txBody>
      </p:sp>
      <p:sp>
        <p:nvSpPr>
          <p:cNvPr id="41" name="Line 3"/>
          <p:cNvSpPr>
            <a:spLocks noChangeShapeType="1"/>
          </p:cNvSpPr>
          <p:nvPr/>
        </p:nvSpPr>
        <p:spPr bwMode="auto">
          <a:xfrm>
            <a:off x="7866" y="0"/>
            <a:ext cx="91440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400">
              <a:solidFill>
                <a:srgbClr val="000000"/>
              </a:solidFill>
              <a:latin typeface="Lucida Grande" pitchFamily="124" charset="0"/>
            </a:endParaRPr>
          </a:p>
        </p:txBody>
      </p:sp>
      <p:pic>
        <p:nvPicPr>
          <p:cNvPr id="42" name="Picture 5" descr="EPWP letterhead temp-1 (2)"/>
          <p:cNvPicPr>
            <a:picLocks noChangeAspect="1" noChangeArrowheads="1"/>
          </p:cNvPicPr>
          <p:nvPr/>
        </p:nvPicPr>
        <p:blipFill>
          <a:blip r:embed="rId10">
            <a:extLst>
              <a:ext uri="{28A0092B-C50C-407E-A947-70E740481C1C}">
                <a14:useLocalDpi xmlns:a14="http://schemas.microsoft.com/office/drawing/2010/main" val="0"/>
              </a:ext>
            </a:extLst>
          </a:blip>
          <a:srcRect l="54251" b="12849"/>
          <a:stretch>
            <a:fillRect/>
          </a:stretch>
        </p:blipFill>
        <p:spPr bwMode="auto">
          <a:xfrm>
            <a:off x="3343533" y="2720184"/>
            <a:ext cx="2485767" cy="85702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43" name="Line 33"/>
          <p:cNvSpPr>
            <a:spLocks noChangeShapeType="1"/>
          </p:cNvSpPr>
          <p:nvPr/>
        </p:nvSpPr>
        <p:spPr bwMode="gray">
          <a:xfrm>
            <a:off x="6700838" y="3641220"/>
            <a:ext cx="2443162" cy="0"/>
          </a:xfrm>
          <a:prstGeom prst="line">
            <a:avLst/>
          </a:prstGeom>
          <a:noFill/>
          <a:ln w="19050">
            <a:solidFill>
              <a:srgbClr val="868282"/>
            </a:solidFill>
            <a:prstDash val="sysDot"/>
            <a:round/>
            <a:headEnd/>
            <a:tailEnd/>
          </a:ln>
        </p:spPr>
        <p:txBody>
          <a:bodyPr/>
          <a:lstStyle/>
          <a:p>
            <a:endParaRPr lang="en-ZA">
              <a:latin typeface="Arial Narrow" pitchFamily="34" charset="0"/>
            </a:endParaRPr>
          </a:p>
        </p:txBody>
      </p:sp>
      <p:sp>
        <p:nvSpPr>
          <p:cNvPr id="45" name="Text Box 37"/>
          <p:cNvSpPr txBox="1">
            <a:spLocks noChangeArrowheads="1"/>
          </p:cNvSpPr>
          <p:nvPr/>
        </p:nvSpPr>
        <p:spPr bwMode="gray">
          <a:xfrm>
            <a:off x="161625" y="2643245"/>
            <a:ext cx="2325660" cy="1384995"/>
          </a:xfrm>
          <a:prstGeom prst="rect">
            <a:avLst/>
          </a:prstGeom>
          <a:noFill/>
          <a:ln w="9525">
            <a:noFill/>
            <a:miter lim="800000"/>
            <a:headEnd/>
            <a:tailEnd/>
          </a:ln>
        </p:spPr>
        <p:txBody>
          <a:bodyPr wrap="square">
            <a:spAutoFit/>
          </a:bodyPr>
          <a:lstStyle/>
          <a:p>
            <a:pPr lvl="0"/>
            <a:r>
              <a:rPr lang="en-ZA" sz="1400" dirty="0" smtClean="0">
                <a:latin typeface="Arial Narrow" pitchFamily="34" charset="0"/>
              </a:rPr>
              <a:t>Internationally, PEPs are seen as part of on-going employment and social protection policies used to create short-medium employment opportunities for vulnerable groups in society.</a:t>
            </a:r>
            <a:endParaRPr lang="en-ZA" sz="1500" dirty="0" smtClean="0">
              <a:latin typeface="Arial Narrow" pitchFamily="34" charset="0"/>
            </a:endParaRPr>
          </a:p>
        </p:txBody>
      </p:sp>
      <p:pic>
        <p:nvPicPr>
          <p:cNvPr id="39" name="Picture 5" descr="EPWP letterhead temp-1 (2)"/>
          <p:cNvPicPr>
            <a:picLocks noChangeAspect="1" noChangeArrowheads="1"/>
          </p:cNvPicPr>
          <p:nvPr/>
        </p:nvPicPr>
        <p:blipFill>
          <a:blip r:embed="rId10">
            <a:extLst>
              <a:ext uri="{28A0092B-C50C-407E-A947-70E740481C1C}">
                <a14:useLocalDpi xmlns:a14="http://schemas.microsoft.com/office/drawing/2010/main" val="0"/>
              </a:ext>
            </a:extLst>
          </a:blip>
          <a:srcRect l="54251" b="12849"/>
          <a:stretch>
            <a:fillRect/>
          </a:stretch>
        </p:blipFill>
        <p:spPr bwMode="auto">
          <a:xfrm>
            <a:off x="6011863" y="6146800"/>
            <a:ext cx="1943100" cy="669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extLst>
      <p:ext uri="{BB962C8B-B14F-4D97-AF65-F5344CB8AC3E}">
        <p14:creationId xmlns:p14="http://schemas.microsoft.com/office/powerpoint/2010/main" val="42317799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Title 2"/>
          <p:cNvSpPr>
            <a:spLocks noGrp="1"/>
          </p:cNvSpPr>
          <p:nvPr>
            <p:ph type="title"/>
          </p:nvPr>
        </p:nvSpPr>
        <p:spPr>
          <a:xfrm>
            <a:off x="323850" y="136525"/>
            <a:ext cx="8569325" cy="700088"/>
          </a:xfrm>
        </p:spPr>
        <p:txBody>
          <a:bodyPr/>
          <a:lstStyle/>
          <a:p>
            <a:pPr>
              <a:defRPr/>
            </a:pPr>
            <a:r>
              <a:rPr lang="en-US" sz="2400" b="1" dirty="0" smtClean="0">
                <a:solidFill>
                  <a:schemeClr val="accent4"/>
                </a:solidFill>
                <a:latin typeface="Arial" panose="020B0604020202020204" pitchFamily="34" charset="0"/>
                <a:cs typeface="Arial" panose="020B0604020202020204" pitchFamily="34" charset="0"/>
              </a:rPr>
              <a:t>Uniqueness and Achievements  of EPWP</a:t>
            </a:r>
          </a:p>
        </p:txBody>
      </p:sp>
      <p:sp>
        <p:nvSpPr>
          <p:cNvPr id="25603"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Lucida Grande" pitchFamily="124" charset="0"/>
                <a:ea typeface="ＭＳ Ｐゴシック" pitchFamily="34" charset="-128"/>
              </a:defRPr>
            </a:lvl1pPr>
            <a:lvl2pPr marL="742950" indent="-285750">
              <a:defRPr sz="2400">
                <a:solidFill>
                  <a:schemeClr val="tx1"/>
                </a:solidFill>
                <a:latin typeface="Lucida Grande" pitchFamily="124" charset="0"/>
                <a:ea typeface="ＭＳ Ｐゴシック" pitchFamily="34" charset="-128"/>
              </a:defRPr>
            </a:lvl2pPr>
            <a:lvl3pPr marL="1143000" indent="-228600">
              <a:defRPr sz="2400">
                <a:solidFill>
                  <a:schemeClr val="tx1"/>
                </a:solidFill>
                <a:latin typeface="Lucida Grande" pitchFamily="124" charset="0"/>
                <a:ea typeface="ＭＳ Ｐゴシック" pitchFamily="34" charset="-128"/>
              </a:defRPr>
            </a:lvl3pPr>
            <a:lvl4pPr marL="1600200" indent="-228600">
              <a:defRPr sz="2400">
                <a:solidFill>
                  <a:schemeClr val="tx1"/>
                </a:solidFill>
                <a:latin typeface="Lucida Grande" pitchFamily="124" charset="0"/>
                <a:ea typeface="ＭＳ Ｐゴシック" pitchFamily="34" charset="-128"/>
              </a:defRPr>
            </a:lvl4pPr>
            <a:lvl5pPr marL="2057400" indent="-228600">
              <a:defRPr sz="2400">
                <a:solidFill>
                  <a:schemeClr val="tx1"/>
                </a:solidFill>
                <a:latin typeface="Lucida Grande" pitchFamily="12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Lucida Grande" pitchFamily="12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Lucida Grande" pitchFamily="12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Lucida Grande" pitchFamily="12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Lucida Grande" pitchFamily="124" charset="0"/>
                <a:ea typeface="ＭＳ Ｐゴシック" pitchFamily="34" charset="-128"/>
              </a:defRPr>
            </a:lvl9pPr>
          </a:lstStyle>
          <a:p>
            <a:fld id="{920668A4-1CEE-4085-97AA-4FEDC4F30CD8}" type="slidenum">
              <a:rPr lang="en-US" sz="1400" smtClean="0">
                <a:solidFill>
                  <a:srgbClr val="000000"/>
                </a:solidFill>
                <a:latin typeface="Arial Narrow" panose="020B0606020202030204" pitchFamily="34" charset="0"/>
              </a:rPr>
              <a:pPr/>
              <a:t>4</a:t>
            </a:fld>
            <a:endParaRPr lang="en-US" sz="1400" smtClean="0">
              <a:solidFill>
                <a:srgbClr val="000000"/>
              </a:solidFill>
              <a:latin typeface="Arial Narrow" panose="020B0606020202030204" pitchFamily="34" charset="0"/>
            </a:endParaRPr>
          </a:p>
        </p:txBody>
      </p:sp>
      <p:pic>
        <p:nvPicPr>
          <p:cNvPr id="25604" name="Picture 5" descr="EPWP letterhead temp-1 (2)"/>
          <p:cNvPicPr>
            <a:picLocks noChangeAspect="1" noChangeArrowheads="1"/>
          </p:cNvPicPr>
          <p:nvPr/>
        </p:nvPicPr>
        <p:blipFill>
          <a:blip r:embed="rId2">
            <a:extLst>
              <a:ext uri="{28A0092B-C50C-407E-A947-70E740481C1C}">
                <a14:useLocalDpi xmlns:a14="http://schemas.microsoft.com/office/drawing/2010/main" val="0"/>
              </a:ext>
            </a:extLst>
          </a:blip>
          <a:srcRect l="54251" b="12849"/>
          <a:stretch>
            <a:fillRect/>
          </a:stretch>
        </p:blipFill>
        <p:spPr bwMode="auto">
          <a:xfrm>
            <a:off x="6011863" y="6146800"/>
            <a:ext cx="1943100" cy="669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25605" name="Rectangle 6"/>
          <p:cNvSpPr>
            <a:spLocks noChangeArrowheads="1"/>
          </p:cNvSpPr>
          <p:nvPr/>
        </p:nvSpPr>
        <p:spPr bwMode="auto">
          <a:xfrm>
            <a:off x="323850" y="1916113"/>
            <a:ext cx="8496300" cy="187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fontAlgn="base" hangingPunct="0">
              <a:spcBef>
                <a:spcPct val="20000"/>
              </a:spcBef>
              <a:spcAft>
                <a:spcPct val="0"/>
              </a:spcAft>
              <a:buClr>
                <a:srgbClr val="FF872D"/>
              </a:buClr>
            </a:pPr>
            <a:endParaRPr lang="en-US" sz="1400" b="1">
              <a:solidFill>
                <a:srgbClr val="333399"/>
              </a:solidFill>
              <a:latin typeface="Arial Narrow" panose="020B0606020202030204" pitchFamily="34" charset="0"/>
            </a:endParaRPr>
          </a:p>
        </p:txBody>
      </p:sp>
      <p:sp>
        <p:nvSpPr>
          <p:cNvPr id="25606" name="Line 3"/>
          <p:cNvSpPr>
            <a:spLocks noChangeShapeType="1"/>
          </p:cNvSpPr>
          <p:nvPr/>
        </p:nvSpPr>
        <p:spPr bwMode="auto">
          <a:xfrm>
            <a:off x="0" y="23813"/>
            <a:ext cx="91440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1400">
              <a:solidFill>
                <a:srgbClr val="000000"/>
              </a:solidFill>
              <a:latin typeface="Arial Narrow" panose="020B0606020202030204" pitchFamily="34" charset="0"/>
            </a:endParaRPr>
          </a:p>
        </p:txBody>
      </p:sp>
      <p:sp>
        <p:nvSpPr>
          <p:cNvPr id="25607" name="Line 3"/>
          <p:cNvSpPr>
            <a:spLocks noChangeShapeType="1"/>
          </p:cNvSpPr>
          <p:nvPr/>
        </p:nvSpPr>
        <p:spPr bwMode="auto">
          <a:xfrm>
            <a:off x="0" y="836613"/>
            <a:ext cx="91440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1400">
              <a:solidFill>
                <a:srgbClr val="000000"/>
              </a:solidFill>
              <a:latin typeface="Arial Narrow" panose="020B0606020202030204" pitchFamily="34" charset="0"/>
            </a:endParaRPr>
          </a:p>
        </p:txBody>
      </p:sp>
      <p:sp>
        <p:nvSpPr>
          <p:cNvPr id="2" name="Rectangle 1"/>
          <p:cNvSpPr/>
          <p:nvPr/>
        </p:nvSpPr>
        <p:spPr>
          <a:xfrm>
            <a:off x="285750" y="849451"/>
            <a:ext cx="8591550" cy="523220"/>
          </a:xfrm>
          <a:prstGeom prst="rect">
            <a:avLst/>
          </a:prstGeom>
        </p:spPr>
        <p:txBody>
          <a:bodyPr wrap="square">
            <a:spAutoFit/>
          </a:bodyPr>
          <a:lstStyle/>
          <a:p>
            <a:pPr algn="just">
              <a:buClr>
                <a:srgbClr val="FFC000"/>
              </a:buClr>
            </a:pPr>
            <a:endParaRPr lang="en-ZA" sz="1400" dirty="0">
              <a:latin typeface="Arial Narrow" panose="020B0606020202030204" pitchFamily="34" charset="0"/>
            </a:endParaRPr>
          </a:p>
          <a:p>
            <a:pPr lvl="1">
              <a:buClr>
                <a:srgbClr val="FFC000"/>
              </a:buClr>
            </a:pPr>
            <a:endParaRPr lang="en-ZA" sz="1400" dirty="0">
              <a:solidFill>
                <a:srgbClr val="000000"/>
              </a:solidFill>
              <a:latin typeface="Arial Narrow" panose="020B0606020202030204" pitchFamily="34" charset="0"/>
            </a:endParaRPr>
          </a:p>
        </p:txBody>
      </p:sp>
      <p:sp>
        <p:nvSpPr>
          <p:cNvPr id="3" name="TextBox 2"/>
          <p:cNvSpPr txBox="1"/>
          <p:nvPr/>
        </p:nvSpPr>
        <p:spPr>
          <a:xfrm>
            <a:off x="-1257300" y="1058902"/>
            <a:ext cx="8763000" cy="307777"/>
          </a:xfrm>
          <a:prstGeom prst="rect">
            <a:avLst/>
          </a:prstGeom>
          <a:noFill/>
        </p:spPr>
        <p:txBody>
          <a:bodyPr wrap="square" rtlCol="0">
            <a:spAutoFit/>
          </a:bodyPr>
          <a:lstStyle/>
          <a:p>
            <a:endParaRPr lang="en-ZA" sz="1400" dirty="0">
              <a:latin typeface="Arial Narrow" panose="020B0606020202030204" pitchFamily="34" charset="0"/>
            </a:endParaRPr>
          </a:p>
        </p:txBody>
      </p:sp>
      <p:graphicFrame>
        <p:nvGraphicFramePr>
          <p:cNvPr id="7" name="Diagram 6"/>
          <p:cNvGraphicFramePr/>
          <p:nvPr>
            <p:extLst>
              <p:ext uri="{D42A27DB-BD31-4B8C-83A1-F6EECF244321}">
                <p14:modId xmlns:p14="http://schemas.microsoft.com/office/powerpoint/2010/main" val="1886059425"/>
              </p:ext>
            </p:extLst>
          </p:nvPr>
        </p:nvGraphicFramePr>
        <p:xfrm>
          <a:off x="0" y="849450"/>
          <a:ext cx="9067799" cy="50941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612114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830"/>
            <a:ext cx="7886700" cy="751335"/>
          </a:xfrm>
        </p:spPr>
        <p:txBody>
          <a:bodyPr>
            <a:normAutofit/>
          </a:bodyPr>
          <a:lstStyle/>
          <a:p>
            <a:pPr lvl="0" algn="ctr"/>
            <a:r>
              <a:rPr lang="en-ZA" sz="2400" b="1" dirty="0" smtClean="0">
                <a:latin typeface="Calibri" panose="020F0502020204030204" pitchFamily="34" charset="0"/>
                <a:ea typeface="Times New Roman" panose="02020603050405020304" pitchFamily="18" charset="0"/>
              </a:rPr>
              <a:t>The Strategic Focus for EPWP Phase 4 and it’s Framework</a:t>
            </a:r>
            <a:endParaRPr lang="en-GB" sz="2400" b="1" dirty="0">
              <a:latin typeface="Calibri" panose="020F0502020204030204" pitchFamily="34" charset="0"/>
            </a:endParaRPr>
          </a:p>
        </p:txBody>
      </p:sp>
      <p:sp>
        <p:nvSpPr>
          <p:cNvPr id="3" name="Slide Number Placeholder 2"/>
          <p:cNvSpPr>
            <a:spLocks noGrp="1"/>
          </p:cNvSpPr>
          <p:nvPr>
            <p:ph type="sldNum" sz="quarter" idx="12"/>
          </p:nvPr>
        </p:nvSpPr>
        <p:spPr/>
        <p:txBody>
          <a:bodyPr/>
          <a:lstStyle/>
          <a:p>
            <a:fld id="{E0378081-44D0-4C9E-BD2E-6AB18B2F9DC6}" type="slidenum">
              <a:rPr lang="en-GB" smtClean="0"/>
              <a:t>5</a:t>
            </a:fld>
            <a:endParaRPr lang="en-GB" dirty="0"/>
          </a:p>
        </p:txBody>
      </p:sp>
      <p:sp>
        <p:nvSpPr>
          <p:cNvPr id="7" name="Line 3"/>
          <p:cNvSpPr>
            <a:spLocks noChangeShapeType="1"/>
          </p:cNvSpPr>
          <p:nvPr/>
        </p:nvSpPr>
        <p:spPr bwMode="auto">
          <a:xfrm>
            <a:off x="0" y="20297"/>
            <a:ext cx="91440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400">
              <a:solidFill>
                <a:srgbClr val="000000"/>
              </a:solidFill>
              <a:latin typeface="Lucida Grande" pitchFamily="124" charset="0"/>
            </a:endParaRPr>
          </a:p>
        </p:txBody>
      </p:sp>
      <p:sp>
        <p:nvSpPr>
          <p:cNvPr id="8" name="Line 3"/>
          <p:cNvSpPr>
            <a:spLocks noChangeShapeType="1"/>
          </p:cNvSpPr>
          <p:nvPr/>
        </p:nvSpPr>
        <p:spPr bwMode="auto">
          <a:xfrm>
            <a:off x="0" y="648644"/>
            <a:ext cx="91440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400">
              <a:solidFill>
                <a:srgbClr val="000000"/>
              </a:solidFill>
              <a:latin typeface="Lucida Grande" pitchFamily="124" charset="0"/>
            </a:endParaRPr>
          </a:p>
        </p:txBody>
      </p:sp>
      <p:graphicFrame>
        <p:nvGraphicFramePr>
          <p:cNvPr id="10" name="Diagram 9"/>
          <p:cNvGraphicFramePr/>
          <p:nvPr>
            <p:extLst>
              <p:ext uri="{D42A27DB-BD31-4B8C-83A1-F6EECF244321}">
                <p14:modId xmlns:p14="http://schemas.microsoft.com/office/powerpoint/2010/main" val="615317416"/>
              </p:ext>
            </p:extLst>
          </p:nvPr>
        </p:nvGraphicFramePr>
        <p:xfrm>
          <a:off x="201592" y="719505"/>
          <a:ext cx="4370408" cy="25304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Rectangle 10"/>
          <p:cNvSpPr/>
          <p:nvPr/>
        </p:nvSpPr>
        <p:spPr>
          <a:xfrm>
            <a:off x="76199" y="1447724"/>
            <a:ext cx="8991600" cy="2462213"/>
          </a:xfrm>
          <a:prstGeom prst="rect">
            <a:avLst/>
          </a:prstGeom>
        </p:spPr>
        <p:txBody>
          <a:bodyPr wrap="square">
            <a:spAutoFit/>
          </a:bodyPr>
          <a:lstStyle/>
          <a:p>
            <a:pPr marL="342900" indent="-342900" algn="just">
              <a:buFont typeface="Wingdings" panose="05000000000000000000" pitchFamily="2" charset="2"/>
              <a:buChar char="q"/>
            </a:pPr>
            <a:r>
              <a:rPr lang="en-US" sz="1400" dirty="0">
                <a:latin typeface="Arial Narrow" panose="020B0606020202030204" pitchFamily="34" charset="0"/>
              </a:rPr>
              <a:t>In the National Development Plan 2030, the EPWP is positioned to contribute to Government’s goals of alleviating poverty, developing local communities, providing work opportunities and enhancing social protection.</a:t>
            </a:r>
            <a:endParaRPr lang="en-ZA" sz="1400" dirty="0">
              <a:latin typeface="Arial Narrow" panose="020B0606020202030204" pitchFamily="34" charset="0"/>
            </a:endParaRPr>
          </a:p>
          <a:p>
            <a:pPr marL="342900" indent="-342900" algn="just">
              <a:buFont typeface="Wingdings" panose="05000000000000000000" pitchFamily="2" charset="2"/>
              <a:buChar char="q"/>
            </a:pPr>
            <a:r>
              <a:rPr lang="en-US" sz="1400" dirty="0">
                <a:latin typeface="Arial Narrow" panose="020B0606020202030204" pitchFamily="34" charset="0"/>
              </a:rPr>
              <a:t>Chapter 11  of the NDP states that the vast majority of the unemployed currently have no access to social protection and that the EPWP as a Public Employment Programme (PEP) can play an important part in reducing this gap, especially if it is able to increase its scale further</a:t>
            </a:r>
            <a:r>
              <a:rPr lang="en-US" sz="1400" dirty="0" smtClean="0">
                <a:latin typeface="Arial Narrow" panose="020B0606020202030204" pitchFamily="34" charset="0"/>
              </a:rPr>
              <a:t>.</a:t>
            </a:r>
            <a:r>
              <a:rPr lang="en-ZA" sz="1400" dirty="0">
                <a:latin typeface="Arial Narrow" panose="020B0606020202030204" pitchFamily="34" charset="0"/>
              </a:rPr>
              <a:t> </a:t>
            </a:r>
            <a:r>
              <a:rPr lang="en-ZA" sz="1400" dirty="0" smtClean="0">
                <a:latin typeface="Arial Narrow" panose="020B0606020202030204" pitchFamily="34" charset="0"/>
              </a:rPr>
              <a:t>The </a:t>
            </a:r>
            <a:r>
              <a:rPr lang="en-ZA" sz="1400" dirty="0">
                <a:latin typeface="Arial Narrow" panose="020B0606020202030204" pitchFamily="34" charset="0"/>
              </a:rPr>
              <a:t>EPWP </a:t>
            </a:r>
            <a:r>
              <a:rPr lang="en-ZA" sz="1400" dirty="0" smtClean="0">
                <a:latin typeface="Arial Narrow" panose="020B0606020202030204" pitchFamily="34" charset="0"/>
              </a:rPr>
              <a:t>will contribute </a:t>
            </a:r>
            <a:r>
              <a:rPr lang="en-ZA" sz="1400" dirty="0">
                <a:latin typeface="Arial Narrow" panose="020B0606020202030204" pitchFamily="34" charset="0"/>
              </a:rPr>
              <a:t>to these different broader social protection </a:t>
            </a:r>
            <a:r>
              <a:rPr lang="en-ZA" sz="1400" dirty="0" smtClean="0">
                <a:latin typeface="Arial Narrow" panose="020B0606020202030204" pitchFamily="34" charset="0"/>
              </a:rPr>
              <a:t>functions through:</a:t>
            </a:r>
            <a:endParaRPr lang="en-US" sz="1400" dirty="0" smtClean="0">
              <a:latin typeface="Arial Narrow" panose="020B0606020202030204" pitchFamily="34" charset="0"/>
            </a:endParaRPr>
          </a:p>
          <a:p>
            <a:pPr marL="857250" lvl="1" indent="-400050" algn="just">
              <a:buFont typeface="+mj-lt"/>
              <a:buAutoNum type="romanLcPeriod"/>
            </a:pPr>
            <a:r>
              <a:rPr lang="en-US" sz="1400" dirty="0">
                <a:latin typeface="Arial Narrow" panose="020B0606020202030204" pitchFamily="34" charset="0"/>
                <a:ea typeface="Times New Roman" panose="02020603050405020304" pitchFamily="18" charset="0"/>
              </a:rPr>
              <a:t>The increased focus on community-driven programmes in the EPWP Phase 4 through programmes such as the CWP will also allow this economic stimulus to contribute towards addressing the legacy of apartheid spatial inequality</a:t>
            </a:r>
          </a:p>
          <a:p>
            <a:pPr marL="857250" lvl="1" indent="-400050" algn="just">
              <a:buFont typeface="+mj-lt"/>
              <a:buAutoNum type="romanLcPeriod"/>
            </a:pPr>
            <a:r>
              <a:rPr lang="en-US" sz="1400" dirty="0" smtClean="0">
                <a:latin typeface="Arial Narrow" panose="020B0606020202030204" pitchFamily="34" charset="0"/>
                <a:ea typeface="Times New Roman" panose="02020603050405020304" pitchFamily="18" charset="0"/>
              </a:rPr>
              <a:t>Targeting </a:t>
            </a:r>
            <a:r>
              <a:rPr lang="en-US" sz="1400" dirty="0">
                <a:latin typeface="Arial Narrow" panose="020B0606020202030204" pitchFamily="34" charset="0"/>
                <a:ea typeface="Times New Roman" panose="02020603050405020304" pitchFamily="18" charset="0"/>
              </a:rPr>
              <a:t>the poorest </a:t>
            </a:r>
            <a:r>
              <a:rPr lang="en-US" sz="1400" dirty="0" smtClean="0">
                <a:latin typeface="Arial Narrow" panose="020B0606020202030204" pitchFamily="34" charset="0"/>
                <a:ea typeface="Times New Roman" panose="02020603050405020304" pitchFamily="18" charset="0"/>
              </a:rPr>
              <a:t>areas</a:t>
            </a:r>
            <a:r>
              <a:rPr lang="en-US" sz="1400" smtClean="0">
                <a:latin typeface="Arial Narrow" panose="020B0606020202030204" pitchFamily="34" charset="0"/>
                <a:ea typeface="Times New Roman" panose="02020603050405020304" pitchFamily="18" charset="0"/>
              </a:rPr>
              <a:t>, consolidating </a:t>
            </a:r>
            <a:r>
              <a:rPr lang="en-US" sz="1400">
                <a:latin typeface="Arial Narrow" panose="020B0606020202030204" pitchFamily="34" charset="0"/>
                <a:ea typeface="Times New Roman" panose="02020603050405020304" pitchFamily="18" charset="0"/>
              </a:rPr>
              <a:t>and </a:t>
            </a:r>
            <a:r>
              <a:rPr lang="en-US" sz="1400" smtClean="0">
                <a:latin typeface="Arial Narrow" panose="020B0606020202030204" pitchFamily="34" charset="0"/>
                <a:ea typeface="Times New Roman" panose="02020603050405020304" pitchFamily="18" charset="0"/>
              </a:rPr>
              <a:t>strengthening </a:t>
            </a:r>
            <a:r>
              <a:rPr lang="en-US" sz="1400" dirty="0">
                <a:latin typeface="Arial Narrow" panose="020B0606020202030204" pitchFamily="34" charset="0"/>
                <a:ea typeface="Times New Roman" panose="02020603050405020304" pitchFamily="18" charset="0"/>
              </a:rPr>
              <a:t>productive activities in </a:t>
            </a:r>
            <a:r>
              <a:rPr lang="en-US" sz="1400" dirty="0" smtClean="0">
                <a:latin typeface="Arial Narrow" panose="020B0606020202030204" pitchFamily="34" charset="0"/>
                <a:ea typeface="Times New Roman" panose="02020603050405020304" pitchFamily="18" charset="0"/>
              </a:rPr>
              <a:t>marginalized </a:t>
            </a:r>
            <a:r>
              <a:rPr lang="en-US" sz="1400" dirty="0">
                <a:latin typeface="Arial Narrow" panose="020B0606020202030204" pitchFamily="34" charset="0"/>
                <a:ea typeface="Times New Roman" panose="02020603050405020304" pitchFamily="18" charset="0"/>
              </a:rPr>
              <a:t>local economies.</a:t>
            </a:r>
          </a:p>
          <a:p>
            <a:pPr marL="857250" lvl="1" indent="-400050" algn="just">
              <a:buFont typeface="+mj-lt"/>
              <a:buAutoNum type="romanLcPeriod"/>
            </a:pPr>
            <a:r>
              <a:rPr lang="en-US" sz="1400" dirty="0">
                <a:latin typeface="Arial Narrow" panose="020B0606020202030204" pitchFamily="34" charset="0"/>
                <a:ea typeface="Times New Roman" panose="02020603050405020304" pitchFamily="18" charset="0"/>
              </a:rPr>
              <a:t>The focus on community-driven programmes will create a platform for all of the above to converge and broaden the </a:t>
            </a:r>
            <a:r>
              <a:rPr lang="en-US" sz="1400" dirty="0" smtClean="0">
                <a:latin typeface="Arial Narrow" panose="020B0606020202030204" pitchFamily="34" charset="0"/>
                <a:ea typeface="Times New Roman" panose="02020603050405020304" pitchFamily="18" charset="0"/>
              </a:rPr>
              <a:t>level of the </a:t>
            </a:r>
            <a:r>
              <a:rPr lang="en-US" sz="1400" dirty="0" err="1" smtClean="0">
                <a:latin typeface="Arial Narrow" panose="020B0606020202030204" pitchFamily="34" charset="0"/>
                <a:ea typeface="Times New Roman" panose="02020603050405020304" pitchFamily="18" charset="0"/>
              </a:rPr>
              <a:t>programme</a:t>
            </a:r>
            <a:r>
              <a:rPr lang="en-US" sz="1400" dirty="0" smtClean="0">
                <a:latin typeface="Arial Narrow" panose="020B0606020202030204" pitchFamily="34" charset="0"/>
                <a:ea typeface="Times New Roman" panose="02020603050405020304" pitchFamily="18" charset="0"/>
              </a:rPr>
              <a:t> positive impacts.</a:t>
            </a:r>
            <a:endParaRPr lang="en-ZA" sz="1400" dirty="0">
              <a:latin typeface="Arial Narrow" panose="020B0606020202030204" pitchFamily="34" charset="0"/>
              <a:ea typeface="Times New Roman" panose="02020603050405020304" pitchFamily="18" charset="0"/>
            </a:endParaRPr>
          </a:p>
          <a:p>
            <a:pPr marL="342900" indent="-342900" algn="just">
              <a:buFont typeface="Wingdings" panose="05000000000000000000" pitchFamily="2" charset="2"/>
              <a:buChar char="q"/>
            </a:pPr>
            <a:endParaRPr lang="en-US" sz="1400" dirty="0">
              <a:latin typeface="Arial Narrow" panose="020B0606020202030204" pitchFamily="34" charset="0"/>
            </a:endParaRPr>
          </a:p>
        </p:txBody>
      </p:sp>
      <p:sp>
        <p:nvSpPr>
          <p:cNvPr id="13" name="Rectangle 3"/>
          <p:cNvSpPr txBox="1">
            <a:spLocks noChangeArrowheads="1"/>
          </p:cNvSpPr>
          <p:nvPr/>
        </p:nvSpPr>
        <p:spPr bwMode="auto">
          <a:xfrm>
            <a:off x="200734" y="3657600"/>
            <a:ext cx="8742530" cy="530098"/>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lstStyle/>
          <a:p>
            <a:pPr marL="0" lvl="1"/>
            <a:r>
              <a:rPr lang="en-US" sz="1400" b="1" dirty="0" smtClean="0">
                <a:solidFill>
                  <a:schemeClr val="tx1"/>
                </a:solidFill>
                <a:latin typeface="Arial Narrow" panose="020B0606020202030204" pitchFamily="34" charset="0"/>
              </a:rPr>
              <a:t>The Objective </a:t>
            </a:r>
            <a:r>
              <a:rPr lang="en-US" sz="1400" b="1" dirty="0">
                <a:solidFill>
                  <a:schemeClr val="tx1"/>
                </a:solidFill>
                <a:latin typeface="Arial Narrow" panose="020B0606020202030204" pitchFamily="34" charset="0"/>
              </a:rPr>
              <a:t>of EPWP </a:t>
            </a:r>
            <a:r>
              <a:rPr lang="en-US" sz="1400" b="1" dirty="0" smtClean="0">
                <a:solidFill>
                  <a:schemeClr val="tx1"/>
                </a:solidFill>
                <a:latin typeface="Arial Narrow" panose="020B0606020202030204" pitchFamily="34" charset="0"/>
              </a:rPr>
              <a:t>Phase 4 is: </a:t>
            </a:r>
            <a:r>
              <a:rPr lang="en-GB" sz="1400" b="1" i="1" dirty="0" smtClean="0">
                <a:solidFill>
                  <a:schemeClr val="tx1"/>
                </a:solidFill>
                <a:latin typeface="Arial Narrow" panose="020B0606020202030204" pitchFamily="34" charset="0"/>
              </a:rPr>
              <a:t>“To provide work opportunities and income support to poor and unemployed people through the delivery of public and community assets and services</a:t>
            </a:r>
            <a:r>
              <a:rPr lang="en-ZA" sz="1400" b="1" i="1" dirty="0" smtClean="0">
                <a:solidFill>
                  <a:schemeClr val="tx1"/>
                </a:solidFill>
                <a:latin typeface="Arial Narrow" panose="020B0606020202030204" pitchFamily="34" charset="0"/>
              </a:rPr>
              <a:t>, thereby contributing to development</a:t>
            </a:r>
            <a:r>
              <a:rPr lang="en-ZA" sz="1400" dirty="0" smtClean="0">
                <a:solidFill>
                  <a:schemeClr val="tx1"/>
                </a:solidFill>
                <a:latin typeface="Arial Narrow" panose="020B0606020202030204" pitchFamily="34" charset="0"/>
              </a:rPr>
              <a:t>”</a:t>
            </a:r>
            <a:endParaRPr lang="en-US" sz="2000" kern="0" dirty="0" smtClean="0">
              <a:solidFill>
                <a:schemeClr val="tx1"/>
              </a:solidFill>
              <a:latin typeface="Calibri" panose="020F0502020204030204" pitchFamily="34" charset="0"/>
              <a:cs typeface="Arial" pitchFamily="34" charset="0"/>
            </a:endParaRPr>
          </a:p>
          <a:p>
            <a:pPr marL="609600" indent="-609600">
              <a:spcBef>
                <a:spcPts val="200"/>
              </a:spcBef>
              <a:spcAft>
                <a:spcPts val="200"/>
              </a:spcAft>
              <a:defRPr/>
            </a:pPr>
            <a:endParaRPr lang="en-US" sz="2000" kern="0" dirty="0">
              <a:solidFill>
                <a:schemeClr val="tx1"/>
              </a:solidFill>
              <a:latin typeface="Calibri" panose="020F0502020204030204" pitchFamily="34" charset="0"/>
            </a:endParaRPr>
          </a:p>
        </p:txBody>
      </p:sp>
      <p:graphicFrame>
        <p:nvGraphicFramePr>
          <p:cNvPr id="14" name="Table 13"/>
          <p:cNvGraphicFramePr>
            <a:graphicFrameLocks noGrp="1"/>
          </p:cNvGraphicFramePr>
          <p:nvPr>
            <p:extLst>
              <p:ext uri="{D42A27DB-BD31-4B8C-83A1-F6EECF244321}">
                <p14:modId xmlns:p14="http://schemas.microsoft.com/office/powerpoint/2010/main" val="1946914920"/>
              </p:ext>
            </p:extLst>
          </p:nvPr>
        </p:nvGraphicFramePr>
        <p:xfrm>
          <a:off x="200734" y="4187698"/>
          <a:ext cx="8742531" cy="1763218"/>
        </p:xfrm>
        <a:graphic>
          <a:graphicData uri="http://schemas.openxmlformats.org/drawingml/2006/table">
            <a:tbl>
              <a:tblPr firstRow="1" bandRow="1">
                <a:tableStyleId>{5C22544A-7EE6-4342-B048-85BDC9FD1C3A}</a:tableStyleId>
              </a:tblPr>
              <a:tblGrid>
                <a:gridCol w="1018466"/>
                <a:gridCol w="381000"/>
                <a:gridCol w="2438400"/>
                <a:gridCol w="4904665"/>
              </a:tblGrid>
              <a:tr h="356058">
                <a:tc rowSpan="4">
                  <a:txBody>
                    <a:bodyPr/>
                    <a:lstStyle/>
                    <a:p>
                      <a:r>
                        <a:rPr lang="en-ZA" sz="1400" dirty="0" smtClean="0">
                          <a:solidFill>
                            <a:schemeClr val="tx1"/>
                          </a:solidFill>
                          <a:latin typeface="Arial Narrow" panose="020B0606020202030204" pitchFamily="34" charset="0"/>
                        </a:rPr>
                        <a:t>Programme Impact</a:t>
                      </a:r>
                      <a:endParaRPr lang="en-ZA" sz="1400"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dirty="0" smtClean="0">
                          <a:solidFill>
                            <a:schemeClr val="tx1"/>
                          </a:solidFill>
                          <a:effectLst/>
                          <a:latin typeface="Arial Narrow" panose="020B0606020202030204" pitchFamily="34" charset="0"/>
                        </a:rPr>
                        <a:t>Poor</a:t>
                      </a:r>
                      <a:r>
                        <a:rPr lang="en-GB" sz="1400" kern="1200" baseline="0" dirty="0" smtClean="0">
                          <a:solidFill>
                            <a:schemeClr val="tx1"/>
                          </a:solidFill>
                          <a:effectLst/>
                          <a:latin typeface="Arial Narrow" panose="020B0606020202030204" pitchFamily="34" charset="0"/>
                        </a:rPr>
                        <a:t> unemployed people will improve their wellbeing by:</a:t>
                      </a:r>
                      <a:endParaRPr lang="en-ZA" sz="1400" i="1" dirty="0" smtClean="0">
                        <a:solidFill>
                          <a:schemeClr val="tx1"/>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ZA"/>
                    </a:p>
                  </a:txBody>
                  <a:tcPr/>
                </a:tc>
                <a:tc hMerge="1">
                  <a:txBody>
                    <a:bodyPr/>
                    <a:lstStyle/>
                    <a:p>
                      <a:endParaRPr lang="en-ZA" dirty="0"/>
                    </a:p>
                  </a:txBody>
                  <a:tcPr/>
                </a:tc>
              </a:tr>
              <a:tr h="370840">
                <a:tc vMerge="1">
                  <a:txBody>
                    <a:bodyPr/>
                    <a:lstStyle/>
                    <a:p>
                      <a:endParaRPr lang="en-ZA" dirty="0"/>
                    </a:p>
                  </a:txBody>
                  <a:tcPr/>
                </a:tc>
                <a:tc>
                  <a:txBody>
                    <a:bodyPr/>
                    <a:lstStyle/>
                    <a:p>
                      <a:r>
                        <a:rPr lang="en-ZA" sz="1400" dirty="0" smtClean="0">
                          <a:solidFill>
                            <a:schemeClr val="tx1"/>
                          </a:solidFill>
                          <a:latin typeface="Arial Narrow" panose="020B0606020202030204" pitchFamily="34" charset="0"/>
                        </a:rPr>
                        <a:t>1.</a:t>
                      </a:r>
                      <a:endParaRPr lang="en-ZA" sz="1400"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ZA" sz="1400" dirty="0" smtClean="0">
                          <a:solidFill>
                            <a:schemeClr val="tx1"/>
                          </a:solidFill>
                          <a:latin typeface="Arial Narrow" panose="020B0606020202030204" pitchFamily="34" charset="0"/>
                        </a:rPr>
                        <a:t>Employment</a:t>
                      </a:r>
                      <a:r>
                        <a:rPr lang="en-ZA" sz="1400" baseline="0" dirty="0" smtClean="0">
                          <a:solidFill>
                            <a:schemeClr val="tx1"/>
                          </a:solidFill>
                          <a:latin typeface="Arial Narrow" panose="020B0606020202030204" pitchFamily="34" charset="0"/>
                        </a:rPr>
                        <a:t> Creation</a:t>
                      </a:r>
                      <a:endParaRPr lang="en-ZA" sz="1400"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ZA" sz="1400" dirty="0" smtClean="0">
                          <a:solidFill>
                            <a:schemeClr val="tx1"/>
                          </a:solidFill>
                          <a:latin typeface="Arial Narrow" panose="020B0606020202030204" pitchFamily="34" charset="0"/>
                        </a:rPr>
                        <a:t>1. Acquiring work</a:t>
                      </a:r>
                      <a:r>
                        <a:rPr lang="en-ZA" sz="1400" baseline="0" dirty="0" smtClean="0">
                          <a:solidFill>
                            <a:schemeClr val="tx1"/>
                          </a:solidFill>
                          <a:latin typeface="Arial Narrow" panose="020B0606020202030204" pitchFamily="34" charset="0"/>
                        </a:rPr>
                        <a:t> based skills and workplace experience enhancing their potential to find further work in the formal or informal sector.</a:t>
                      </a:r>
                      <a:endParaRPr lang="en-ZA" sz="1400"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vMerge="1">
                  <a:txBody>
                    <a:bodyPr/>
                    <a:lstStyle/>
                    <a:p>
                      <a:endParaRPr lang="en-ZA" dirty="0"/>
                    </a:p>
                  </a:txBody>
                  <a:tcPr/>
                </a:tc>
                <a:tc>
                  <a:txBody>
                    <a:bodyPr/>
                    <a:lstStyle/>
                    <a:p>
                      <a:r>
                        <a:rPr lang="en-ZA" sz="1400" dirty="0" smtClean="0">
                          <a:solidFill>
                            <a:schemeClr val="tx1"/>
                          </a:solidFill>
                          <a:latin typeface="Arial Narrow" panose="020B0606020202030204" pitchFamily="34" charset="0"/>
                        </a:rPr>
                        <a:t>2.</a:t>
                      </a:r>
                      <a:endParaRPr lang="en-ZA" sz="1400"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ZA" sz="1400" dirty="0" smtClean="0">
                          <a:solidFill>
                            <a:schemeClr val="tx1"/>
                          </a:solidFill>
                          <a:latin typeface="Arial Narrow" panose="020B0606020202030204" pitchFamily="34" charset="0"/>
                        </a:rPr>
                        <a:t>Income</a:t>
                      </a:r>
                      <a:r>
                        <a:rPr lang="en-ZA" sz="1400" baseline="0" dirty="0" smtClean="0">
                          <a:solidFill>
                            <a:schemeClr val="tx1"/>
                          </a:solidFill>
                          <a:latin typeface="Arial Narrow" panose="020B0606020202030204" pitchFamily="34" charset="0"/>
                        </a:rPr>
                        <a:t> Support</a:t>
                      </a:r>
                      <a:endParaRPr lang="en-ZA" sz="1400"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ZA" sz="1400" dirty="0" smtClean="0">
                          <a:solidFill>
                            <a:schemeClr val="tx1"/>
                          </a:solidFill>
                          <a:latin typeface="Arial Narrow" panose="020B0606020202030204" pitchFamily="34" charset="0"/>
                        </a:rPr>
                        <a:t>2. Earning an increased income</a:t>
                      </a:r>
                      <a:r>
                        <a:rPr lang="en-ZA" sz="1400" baseline="0" dirty="0" smtClean="0">
                          <a:solidFill>
                            <a:schemeClr val="tx1"/>
                          </a:solidFill>
                          <a:latin typeface="Arial Narrow" panose="020B0606020202030204" pitchFamily="34" charset="0"/>
                        </a:rPr>
                        <a:t> and improving their household security</a:t>
                      </a:r>
                      <a:endParaRPr lang="en-ZA" sz="1400"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vMerge="1">
                  <a:txBody>
                    <a:bodyPr/>
                    <a:lstStyle/>
                    <a:p>
                      <a:endParaRPr lang="en-ZA" dirty="0"/>
                    </a:p>
                  </a:txBody>
                  <a:tcPr/>
                </a:tc>
                <a:tc>
                  <a:txBody>
                    <a:bodyPr/>
                    <a:lstStyle/>
                    <a:p>
                      <a:r>
                        <a:rPr lang="en-ZA" sz="1400" dirty="0" smtClean="0">
                          <a:solidFill>
                            <a:schemeClr val="tx1"/>
                          </a:solidFill>
                          <a:latin typeface="Arial Narrow" panose="020B0606020202030204" pitchFamily="34" charset="0"/>
                        </a:rPr>
                        <a:t>3.</a:t>
                      </a:r>
                      <a:endParaRPr lang="en-ZA" sz="1400"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ZA" sz="1400" dirty="0" smtClean="0">
                          <a:solidFill>
                            <a:schemeClr val="tx1"/>
                          </a:solidFill>
                          <a:latin typeface="Arial Narrow" panose="020B0606020202030204" pitchFamily="34" charset="0"/>
                        </a:rPr>
                        <a:t>Development of community assets</a:t>
                      </a:r>
                      <a:r>
                        <a:rPr lang="en-ZA" sz="1400" baseline="0" dirty="0" smtClean="0">
                          <a:solidFill>
                            <a:schemeClr val="tx1"/>
                          </a:solidFill>
                          <a:latin typeface="Arial Narrow" panose="020B0606020202030204" pitchFamily="34" charset="0"/>
                        </a:rPr>
                        <a:t> and the provision of services</a:t>
                      </a:r>
                      <a:endParaRPr lang="en-ZA" sz="1400"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ZA" sz="1400" dirty="0" smtClean="0">
                          <a:solidFill>
                            <a:schemeClr val="tx1"/>
                          </a:solidFill>
                          <a:latin typeface="Arial Narrow" panose="020B0606020202030204" pitchFamily="34" charset="0"/>
                        </a:rPr>
                        <a:t>3. Benefiting</a:t>
                      </a:r>
                      <a:r>
                        <a:rPr lang="en-ZA" sz="1400" baseline="0" dirty="0" smtClean="0">
                          <a:solidFill>
                            <a:schemeClr val="tx1"/>
                          </a:solidFill>
                          <a:latin typeface="Arial Narrow" panose="020B0606020202030204" pitchFamily="34" charset="0"/>
                        </a:rPr>
                        <a:t> from improved service delivery and infrastructure in their communities.</a:t>
                      </a:r>
                      <a:endParaRPr lang="en-ZA" sz="1400"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5" name="TextBox 14"/>
          <p:cNvSpPr txBox="1"/>
          <p:nvPr/>
        </p:nvSpPr>
        <p:spPr>
          <a:xfrm>
            <a:off x="4004702" y="586650"/>
            <a:ext cx="4953000" cy="954107"/>
          </a:xfrm>
          <a:prstGeom prst="rect">
            <a:avLst/>
          </a:prstGeom>
          <a:noFill/>
        </p:spPr>
        <p:txBody>
          <a:bodyPr wrap="square" rtlCol="0">
            <a:spAutoFit/>
          </a:bodyPr>
          <a:lstStyle/>
          <a:p>
            <a:pPr algn="ctr"/>
            <a:r>
              <a:rPr lang="en-US" sz="1400" b="1" i="1" dirty="0">
                <a:latin typeface="Arial Narrow" panose="020B0606020202030204" pitchFamily="34" charset="0"/>
              </a:rPr>
              <a:t>The focus is to  ensure that the EPWP will be able to increase its contribution to address the triple challenges of poverty, unemployment and inequality as outlined in recent successive presidential State of the Nation </a:t>
            </a:r>
            <a:r>
              <a:rPr lang="en-US" sz="1400" b="1" i="1" dirty="0" smtClean="0">
                <a:latin typeface="Arial Narrow" panose="020B0606020202030204" pitchFamily="34" charset="0"/>
              </a:rPr>
              <a:t>Addresses</a:t>
            </a:r>
            <a:endParaRPr lang="en-ZA" sz="1400" b="1" i="1" dirty="0">
              <a:latin typeface="Arial Narrow" panose="020B0606020202030204" pitchFamily="34" charset="0"/>
            </a:endParaRPr>
          </a:p>
        </p:txBody>
      </p:sp>
      <p:pic>
        <p:nvPicPr>
          <p:cNvPr id="12" name="Picture 5" descr="EPWP letterhead temp-1 (2)"/>
          <p:cNvPicPr>
            <a:picLocks noChangeAspect="1" noChangeArrowheads="1"/>
          </p:cNvPicPr>
          <p:nvPr/>
        </p:nvPicPr>
        <p:blipFill>
          <a:blip r:embed="rId7">
            <a:extLst>
              <a:ext uri="{28A0092B-C50C-407E-A947-70E740481C1C}">
                <a14:useLocalDpi xmlns:a14="http://schemas.microsoft.com/office/drawing/2010/main" val="0"/>
              </a:ext>
            </a:extLst>
          </a:blip>
          <a:srcRect l="54251" b="12849"/>
          <a:stretch>
            <a:fillRect/>
          </a:stretch>
        </p:blipFill>
        <p:spPr bwMode="auto">
          <a:xfrm>
            <a:off x="6011863" y="6146800"/>
            <a:ext cx="1943100" cy="669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extLst>
      <p:ext uri="{BB962C8B-B14F-4D97-AF65-F5344CB8AC3E}">
        <p14:creationId xmlns:p14="http://schemas.microsoft.com/office/powerpoint/2010/main" val="3468783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197"/>
            <a:ext cx="7886700" cy="751335"/>
          </a:xfrm>
        </p:spPr>
        <p:txBody>
          <a:bodyPr>
            <a:normAutofit/>
          </a:bodyPr>
          <a:lstStyle/>
          <a:p>
            <a:pPr lvl="0" algn="ctr"/>
            <a:r>
              <a:rPr lang="en-GB" sz="2400" b="1" dirty="0" smtClean="0">
                <a:latin typeface="Calibri" panose="020F0502020204030204" pitchFamily="34" charset="0"/>
              </a:rPr>
              <a:t>The EPWP Focus Over it’s Phases</a:t>
            </a:r>
            <a:endParaRPr lang="en-GB" sz="2400" b="1" dirty="0">
              <a:latin typeface="Calibri" panose="020F0502020204030204" pitchFamily="34" charset="0"/>
            </a:endParaRPr>
          </a:p>
        </p:txBody>
      </p:sp>
      <p:sp>
        <p:nvSpPr>
          <p:cNvPr id="3" name="Slide Number Placeholder 2"/>
          <p:cNvSpPr>
            <a:spLocks noGrp="1"/>
          </p:cNvSpPr>
          <p:nvPr>
            <p:ph type="sldNum" sz="quarter" idx="12"/>
          </p:nvPr>
        </p:nvSpPr>
        <p:spPr/>
        <p:txBody>
          <a:bodyPr/>
          <a:lstStyle/>
          <a:p>
            <a:fld id="{E0378081-44D0-4C9E-BD2E-6AB18B2F9DC6}" type="slidenum">
              <a:rPr lang="en-GB" smtClean="0">
                <a:latin typeface="Arial Narrow" panose="020B0606020202030204" pitchFamily="34" charset="0"/>
              </a:rPr>
              <a:t>6</a:t>
            </a:fld>
            <a:endParaRPr lang="en-GB">
              <a:latin typeface="Arial Narrow" panose="020B0606020202030204" pitchFamily="34" charset="0"/>
            </a:endParaRPr>
          </a:p>
        </p:txBody>
      </p:sp>
      <p:sp>
        <p:nvSpPr>
          <p:cNvPr id="6" name="Rectangle 5"/>
          <p:cNvSpPr/>
          <p:nvPr/>
        </p:nvSpPr>
        <p:spPr>
          <a:xfrm>
            <a:off x="0" y="819141"/>
            <a:ext cx="9148706" cy="307777"/>
          </a:xfrm>
          <a:prstGeom prst="rect">
            <a:avLst/>
          </a:prstGeom>
        </p:spPr>
        <p:txBody>
          <a:bodyPr wrap="square">
            <a:spAutoFit/>
          </a:bodyPr>
          <a:lstStyle/>
          <a:p>
            <a:pPr algn="just"/>
            <a:endParaRPr lang="en-US" sz="1400" dirty="0">
              <a:latin typeface="Arial Narrow" panose="020B0606020202030204" pitchFamily="34" charset="0"/>
              <a:ea typeface="Times New Roman" panose="02020603050405020304" pitchFamily="18" charset="0"/>
            </a:endParaRPr>
          </a:p>
        </p:txBody>
      </p:sp>
      <p:sp>
        <p:nvSpPr>
          <p:cNvPr id="9" name="Line 3"/>
          <p:cNvSpPr>
            <a:spLocks noChangeShapeType="1"/>
          </p:cNvSpPr>
          <p:nvPr/>
        </p:nvSpPr>
        <p:spPr bwMode="auto">
          <a:xfrm>
            <a:off x="0" y="25121"/>
            <a:ext cx="91440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1400" dirty="0">
              <a:solidFill>
                <a:srgbClr val="000000"/>
              </a:solidFill>
              <a:latin typeface="Arial Narrow" panose="020B0606020202030204" pitchFamily="34" charset="0"/>
            </a:endParaRPr>
          </a:p>
        </p:txBody>
      </p:sp>
      <p:sp>
        <p:nvSpPr>
          <p:cNvPr id="10" name="Line 3"/>
          <p:cNvSpPr>
            <a:spLocks noChangeShapeType="1"/>
          </p:cNvSpPr>
          <p:nvPr/>
        </p:nvSpPr>
        <p:spPr bwMode="auto">
          <a:xfrm>
            <a:off x="0" y="804068"/>
            <a:ext cx="91440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1400">
              <a:solidFill>
                <a:srgbClr val="000000"/>
              </a:solidFill>
              <a:latin typeface="Arial Narrow" panose="020B0606020202030204" pitchFamily="34" charset="0"/>
            </a:endParaRPr>
          </a:p>
        </p:txBody>
      </p:sp>
      <p:graphicFrame>
        <p:nvGraphicFramePr>
          <p:cNvPr id="11" name="Diagram 10"/>
          <p:cNvGraphicFramePr/>
          <p:nvPr>
            <p:extLst>
              <p:ext uri="{D42A27DB-BD31-4B8C-83A1-F6EECF244321}">
                <p14:modId xmlns:p14="http://schemas.microsoft.com/office/powerpoint/2010/main" val="743195453"/>
              </p:ext>
            </p:extLst>
          </p:nvPr>
        </p:nvGraphicFramePr>
        <p:xfrm>
          <a:off x="225287" y="1053720"/>
          <a:ext cx="8693426" cy="43564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 name="Picture 5" descr="EPWP letterhead temp-1 (2)"/>
          <p:cNvPicPr>
            <a:picLocks noChangeAspect="1" noChangeArrowheads="1"/>
          </p:cNvPicPr>
          <p:nvPr/>
        </p:nvPicPr>
        <p:blipFill>
          <a:blip r:embed="rId7">
            <a:extLst>
              <a:ext uri="{28A0092B-C50C-407E-A947-70E740481C1C}">
                <a14:useLocalDpi xmlns:a14="http://schemas.microsoft.com/office/drawing/2010/main" val="0"/>
              </a:ext>
            </a:extLst>
          </a:blip>
          <a:srcRect l="54251" b="12849"/>
          <a:stretch>
            <a:fillRect/>
          </a:stretch>
        </p:blipFill>
        <p:spPr bwMode="auto">
          <a:xfrm>
            <a:off x="6011863" y="6146800"/>
            <a:ext cx="1943100" cy="669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extLst>
      <p:ext uri="{BB962C8B-B14F-4D97-AF65-F5344CB8AC3E}">
        <p14:creationId xmlns:p14="http://schemas.microsoft.com/office/powerpoint/2010/main" val="19557305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3A52D09-4EC7-4842-8C66-B9603EB8A43D}" type="slidenum">
              <a:rPr lang="en-ZA" smtClean="0">
                <a:solidFill>
                  <a:prstClr val="black">
                    <a:tint val="75000"/>
                  </a:prstClr>
                </a:solidFill>
              </a:rPr>
              <a:pPr/>
              <a:t>7</a:t>
            </a:fld>
            <a:endParaRPr lang="en-ZA">
              <a:solidFill>
                <a:prstClr val="black">
                  <a:tint val="75000"/>
                </a:prstClr>
              </a:solidFill>
            </a:endParaRPr>
          </a:p>
        </p:txBody>
      </p:sp>
      <p:sp>
        <p:nvSpPr>
          <p:cNvPr id="9" name="Title 1">
            <a:extLst>
              <a:ext uri="{FF2B5EF4-FFF2-40B4-BE49-F238E27FC236}">
                <a16:creationId xmlns="" xmlns:a16="http://schemas.microsoft.com/office/drawing/2014/main" id="{AF639E3D-769D-4DF6-857F-231A510F134A}"/>
              </a:ext>
            </a:extLst>
          </p:cNvPr>
          <p:cNvSpPr>
            <a:spLocks noGrp="1"/>
          </p:cNvSpPr>
          <p:nvPr>
            <p:ph type="title"/>
          </p:nvPr>
        </p:nvSpPr>
        <p:spPr>
          <a:xfrm>
            <a:off x="381000" y="66989"/>
            <a:ext cx="7886700" cy="750442"/>
          </a:xfrm>
        </p:spPr>
        <p:txBody>
          <a:bodyPr>
            <a:normAutofit/>
          </a:bodyPr>
          <a:lstStyle/>
          <a:p>
            <a:r>
              <a:rPr lang="en-ZA" sz="2400" b="1" dirty="0" smtClean="0">
                <a:solidFill>
                  <a:schemeClr val="tx1"/>
                </a:solidFill>
                <a:latin typeface="Calibri" panose="020F0502020204030204" pitchFamily="34" charset="0"/>
              </a:rPr>
              <a:t>Proposed Targets for EPWP 4</a:t>
            </a:r>
            <a:endParaRPr lang="en-ZA" sz="2400" b="1" dirty="0">
              <a:solidFill>
                <a:schemeClr val="tx1"/>
              </a:solidFill>
              <a:latin typeface="Calibri" panose="020F0502020204030204" pitchFamily="34" charset="0"/>
            </a:endParaRPr>
          </a:p>
        </p:txBody>
      </p:sp>
      <p:sp>
        <p:nvSpPr>
          <p:cNvPr id="5" name="TextBox 4"/>
          <p:cNvSpPr txBox="1"/>
          <p:nvPr/>
        </p:nvSpPr>
        <p:spPr>
          <a:xfrm>
            <a:off x="264497" y="5096069"/>
            <a:ext cx="8615005" cy="523220"/>
          </a:xfrm>
          <a:prstGeom prst="rect">
            <a:avLst/>
          </a:prstGeom>
          <a:noFill/>
          <a:ln>
            <a:solidFill>
              <a:schemeClr val="tx1"/>
            </a:solidFill>
          </a:ln>
        </p:spPr>
        <p:txBody>
          <a:bodyPr wrap="square" rtlCol="0">
            <a:spAutoFit/>
          </a:bodyPr>
          <a:lstStyle/>
          <a:p>
            <a:r>
              <a:rPr lang="en-GB" sz="1400" b="1" dirty="0" smtClean="0">
                <a:solidFill>
                  <a:prstClr val="black"/>
                </a:solidFill>
                <a:latin typeface="Arial Narrow" panose="020B0606020202030204" pitchFamily="34" charset="0"/>
              </a:rPr>
              <a:t>Notes </a:t>
            </a:r>
            <a:r>
              <a:rPr lang="en-GB" sz="1400" b="1" dirty="0">
                <a:solidFill>
                  <a:prstClr val="black"/>
                </a:solidFill>
                <a:latin typeface="Arial Narrow" panose="020B0606020202030204" pitchFamily="34" charset="0"/>
              </a:rPr>
              <a:t>and Assumptions:</a:t>
            </a:r>
          </a:p>
          <a:p>
            <a:r>
              <a:rPr lang="en-GB" sz="1400" dirty="0" smtClean="0">
                <a:solidFill>
                  <a:prstClr val="black"/>
                </a:solidFill>
                <a:latin typeface="Arial Narrow" panose="020B0606020202030204" pitchFamily="34" charset="0"/>
              </a:rPr>
              <a:t>To be able to adjust targets, it could be proposed that this is done as part of a Mid Term Review</a:t>
            </a:r>
            <a:endParaRPr lang="en-GB" sz="1400" dirty="0">
              <a:solidFill>
                <a:prstClr val="black"/>
              </a:solidFill>
              <a:latin typeface="Arial Narrow" panose="020B0606020202030204" pitchFamily="34" charset="0"/>
            </a:endParaRPr>
          </a:p>
        </p:txBody>
      </p:sp>
      <p:sp>
        <p:nvSpPr>
          <p:cNvPr id="8" name="Line 3"/>
          <p:cNvSpPr>
            <a:spLocks noChangeShapeType="1"/>
          </p:cNvSpPr>
          <p:nvPr/>
        </p:nvSpPr>
        <p:spPr bwMode="auto">
          <a:xfrm>
            <a:off x="0" y="45218"/>
            <a:ext cx="91440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400">
              <a:solidFill>
                <a:srgbClr val="000000"/>
              </a:solidFill>
              <a:latin typeface="Lucida Grande" pitchFamily="124" charset="0"/>
            </a:endParaRPr>
          </a:p>
        </p:txBody>
      </p:sp>
      <p:sp>
        <p:nvSpPr>
          <p:cNvPr id="10" name="Line 3"/>
          <p:cNvSpPr>
            <a:spLocks noChangeShapeType="1"/>
          </p:cNvSpPr>
          <p:nvPr/>
        </p:nvSpPr>
        <p:spPr bwMode="auto">
          <a:xfrm>
            <a:off x="0" y="711330"/>
            <a:ext cx="91440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400">
              <a:solidFill>
                <a:srgbClr val="000000"/>
              </a:solidFill>
              <a:latin typeface="Lucida Grande" pitchFamily="12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833500716"/>
              </p:ext>
            </p:extLst>
          </p:nvPr>
        </p:nvGraphicFramePr>
        <p:xfrm>
          <a:off x="152400" y="990600"/>
          <a:ext cx="8727101" cy="3819367"/>
        </p:xfrm>
        <a:graphic>
          <a:graphicData uri="http://schemas.openxmlformats.org/drawingml/2006/table">
            <a:tbl>
              <a:tblPr firstRow="1" firstCol="1" bandRow="1">
                <a:tableStyleId>{5C22544A-7EE6-4342-B048-85BDC9FD1C3A}</a:tableStyleId>
              </a:tblPr>
              <a:tblGrid>
                <a:gridCol w="1162873"/>
                <a:gridCol w="1305562"/>
                <a:gridCol w="1305562"/>
                <a:gridCol w="1162873"/>
                <a:gridCol w="1305562"/>
                <a:gridCol w="1305562"/>
                <a:gridCol w="1179107"/>
              </a:tblGrid>
              <a:tr h="533400">
                <a:tc rowSpan="3">
                  <a:txBody>
                    <a:bodyPr/>
                    <a:lstStyle/>
                    <a:p>
                      <a:pPr algn="ctr">
                        <a:lnSpc>
                          <a:spcPct val="115000"/>
                        </a:lnSpc>
                        <a:spcAft>
                          <a:spcPts val="0"/>
                        </a:spcAft>
                      </a:pPr>
                      <a:r>
                        <a:rPr lang="en-GB" sz="1400" b="1" dirty="0">
                          <a:solidFill>
                            <a:schemeClr val="tx1"/>
                          </a:solidFill>
                          <a:effectLst/>
                          <a:latin typeface="Arial Narrow" panose="020B0606020202030204" pitchFamily="34" charset="0"/>
                        </a:rPr>
                        <a:t> </a:t>
                      </a:r>
                      <a:endParaRPr lang="en-ZA" sz="1400" b="1" dirty="0">
                        <a:solidFill>
                          <a:schemeClr val="tx1"/>
                        </a:solidFill>
                        <a:effectLst/>
                        <a:latin typeface="Arial Narrow" panose="020B0606020202030204" pitchFamily="34" charset="0"/>
                      </a:endParaRPr>
                    </a:p>
                    <a:p>
                      <a:pPr algn="ctr">
                        <a:lnSpc>
                          <a:spcPct val="115000"/>
                        </a:lnSpc>
                        <a:spcAft>
                          <a:spcPts val="0"/>
                        </a:spcAft>
                      </a:pPr>
                      <a:r>
                        <a:rPr lang="en-GB" sz="1400" b="1" dirty="0">
                          <a:solidFill>
                            <a:schemeClr val="tx1"/>
                          </a:solidFill>
                          <a:effectLst/>
                          <a:latin typeface="Arial Narrow" panose="020B0606020202030204" pitchFamily="34" charset="0"/>
                        </a:rPr>
                        <a:t> FY</a:t>
                      </a:r>
                      <a:endParaRPr lang="en-ZA" sz="1400" b="1" dirty="0">
                        <a:solidFill>
                          <a:schemeClr val="tx1"/>
                        </a:solidFill>
                        <a:effectLst/>
                        <a:latin typeface="Arial Narrow" panose="020B0606020202030204" pitchFamily="34" charset="0"/>
                      </a:endParaRPr>
                    </a:p>
                    <a:p>
                      <a:pPr algn="ctr">
                        <a:lnSpc>
                          <a:spcPct val="115000"/>
                        </a:lnSpc>
                        <a:spcAft>
                          <a:spcPts val="0"/>
                        </a:spcAft>
                      </a:pPr>
                      <a:r>
                        <a:rPr lang="en-GB" sz="1400" b="1" dirty="0">
                          <a:solidFill>
                            <a:schemeClr val="tx1"/>
                          </a:solidFill>
                          <a:effectLst/>
                          <a:latin typeface="Arial Narrow" panose="020B0606020202030204" pitchFamily="34" charset="0"/>
                        </a:rPr>
                        <a:t> </a:t>
                      </a:r>
                      <a:endParaRPr lang="en-ZA" sz="1400" b="1"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cell3D prstMaterial="dkEdge">
                      <a:bevel prst="cross"/>
                      <a:lightRig rig="flood" dir="t"/>
                    </a:cell3D>
                  </a:tcPr>
                </a:tc>
                <a:tc gridSpan="3">
                  <a:txBody>
                    <a:bodyPr/>
                    <a:lstStyle/>
                    <a:p>
                      <a:pPr algn="ctr">
                        <a:lnSpc>
                          <a:spcPct val="115000"/>
                        </a:lnSpc>
                        <a:spcAft>
                          <a:spcPts val="0"/>
                        </a:spcAft>
                      </a:pPr>
                      <a:r>
                        <a:rPr lang="en-GB" sz="1400" b="1" dirty="0">
                          <a:solidFill>
                            <a:schemeClr val="tx1"/>
                          </a:solidFill>
                          <a:effectLst/>
                          <a:latin typeface="Arial Narrow" panose="020B0606020202030204" pitchFamily="34" charset="0"/>
                        </a:rPr>
                        <a:t>Scenario 1</a:t>
                      </a:r>
                      <a:r>
                        <a:rPr lang="en-GB" sz="1400" b="1" dirty="0" smtClean="0">
                          <a:solidFill>
                            <a:schemeClr val="tx1"/>
                          </a:solidFill>
                          <a:effectLst/>
                          <a:latin typeface="Arial Narrow" panose="020B0606020202030204" pitchFamily="34" charset="0"/>
                        </a:rPr>
                        <a:t>:</a:t>
                      </a:r>
                      <a:r>
                        <a:rPr lang="en-GB" sz="1400" b="1" baseline="0" dirty="0" smtClean="0">
                          <a:solidFill>
                            <a:schemeClr val="tx1"/>
                          </a:solidFill>
                          <a:effectLst/>
                          <a:latin typeface="Arial Narrow" panose="020B0606020202030204" pitchFamily="34" charset="0"/>
                        </a:rPr>
                        <a:t> Current Budgets</a:t>
                      </a:r>
                      <a:endParaRPr lang="en-ZA" sz="1400" b="1"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cell3D prstMaterial="dkEdge">
                      <a:bevel prst="cross"/>
                      <a:lightRig rig="flood" dir="t"/>
                    </a:cell3D>
                  </a:tcPr>
                </a:tc>
                <a:tc hMerge="1">
                  <a:txBody>
                    <a:bodyPr/>
                    <a:lstStyle/>
                    <a:p>
                      <a:endParaRPr lang="en-ZA"/>
                    </a:p>
                  </a:txBody>
                  <a:tcPr/>
                </a:tc>
                <a:tc hMerge="1">
                  <a:txBody>
                    <a:bodyPr/>
                    <a:lstStyle/>
                    <a:p>
                      <a:endParaRPr lang="en-ZA"/>
                    </a:p>
                  </a:txBody>
                  <a:tcPr/>
                </a:tc>
                <a:tc gridSpan="3">
                  <a:txBody>
                    <a:bodyPr/>
                    <a:lstStyle/>
                    <a:p>
                      <a:pPr algn="ctr">
                        <a:lnSpc>
                          <a:spcPct val="115000"/>
                        </a:lnSpc>
                        <a:spcAft>
                          <a:spcPts val="0"/>
                        </a:spcAft>
                      </a:pPr>
                      <a:r>
                        <a:rPr lang="en-GB" sz="1400" b="1" dirty="0">
                          <a:solidFill>
                            <a:schemeClr val="tx1"/>
                          </a:solidFill>
                          <a:effectLst/>
                          <a:latin typeface="Arial Narrow" panose="020B0606020202030204" pitchFamily="34" charset="0"/>
                        </a:rPr>
                        <a:t>Scenario 2: </a:t>
                      </a:r>
                      <a:r>
                        <a:rPr lang="en-GB" sz="1400" b="1" dirty="0" smtClean="0">
                          <a:solidFill>
                            <a:schemeClr val="tx1"/>
                          </a:solidFill>
                          <a:effectLst/>
                          <a:latin typeface="Arial Narrow" panose="020B0606020202030204" pitchFamily="34" charset="0"/>
                        </a:rPr>
                        <a:t>NPC</a:t>
                      </a:r>
                      <a:endParaRPr lang="en-ZA" sz="1400" b="1"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cell3D prstMaterial="dkEdge">
                      <a:bevel prst="cross"/>
                      <a:lightRig rig="flood" dir="t"/>
                    </a:cell3D>
                  </a:tcPr>
                </a:tc>
                <a:tc hMerge="1">
                  <a:txBody>
                    <a:bodyPr/>
                    <a:lstStyle/>
                    <a:p>
                      <a:endParaRPr lang="en-ZA"/>
                    </a:p>
                  </a:txBody>
                  <a:tcPr/>
                </a:tc>
                <a:tc hMerge="1">
                  <a:txBody>
                    <a:bodyPr/>
                    <a:lstStyle/>
                    <a:p>
                      <a:endParaRPr lang="en-ZA"/>
                    </a:p>
                  </a:txBody>
                  <a:tcPr/>
                </a:tc>
              </a:tr>
              <a:tr h="358186">
                <a:tc vMerge="1">
                  <a:txBody>
                    <a:bodyPr/>
                    <a:lstStyle/>
                    <a:p>
                      <a:endParaRPr lang="en-ZA"/>
                    </a:p>
                  </a:txBody>
                  <a:tcPr/>
                </a:tc>
                <a:tc gridSpan="3">
                  <a:txBody>
                    <a:bodyPr/>
                    <a:lstStyle/>
                    <a:p>
                      <a:pPr algn="ctr">
                        <a:lnSpc>
                          <a:spcPct val="115000"/>
                        </a:lnSpc>
                        <a:spcAft>
                          <a:spcPts val="0"/>
                        </a:spcAft>
                      </a:pPr>
                      <a:r>
                        <a:rPr lang="en-GB" sz="1400" b="1">
                          <a:solidFill>
                            <a:schemeClr val="tx1"/>
                          </a:solidFill>
                          <a:effectLst/>
                          <a:latin typeface="Arial Narrow" panose="020B0606020202030204" pitchFamily="34" charset="0"/>
                        </a:rPr>
                        <a:t>Estimated targets  based on existing budgets</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cell3D prstMaterial="dkEdge">
                      <a:bevel prst="cross"/>
                      <a:lightRig rig="flood" dir="t"/>
                    </a:cell3D>
                  </a:tcPr>
                </a:tc>
                <a:tc hMerge="1">
                  <a:txBody>
                    <a:bodyPr/>
                    <a:lstStyle/>
                    <a:p>
                      <a:endParaRPr lang="en-ZA"/>
                    </a:p>
                  </a:txBody>
                  <a:tcPr/>
                </a:tc>
                <a:tc hMerge="1">
                  <a:txBody>
                    <a:bodyPr/>
                    <a:lstStyle/>
                    <a:p>
                      <a:endParaRPr lang="en-ZA"/>
                    </a:p>
                  </a:txBody>
                  <a:tcPr/>
                </a:tc>
                <a:tc gridSpan="3">
                  <a:txBody>
                    <a:bodyPr/>
                    <a:lstStyle/>
                    <a:p>
                      <a:pPr algn="ctr">
                        <a:lnSpc>
                          <a:spcPct val="115000"/>
                        </a:lnSpc>
                        <a:spcAft>
                          <a:spcPts val="0"/>
                        </a:spcAft>
                      </a:pPr>
                      <a:r>
                        <a:rPr lang="en-GB" sz="1400" b="1" dirty="0">
                          <a:solidFill>
                            <a:schemeClr val="tx1"/>
                          </a:solidFill>
                          <a:effectLst/>
                          <a:latin typeface="Arial Narrow" panose="020B0606020202030204" pitchFamily="34" charset="0"/>
                        </a:rPr>
                        <a:t>Additional R </a:t>
                      </a:r>
                      <a:r>
                        <a:rPr lang="en-GB" sz="1400" b="1" dirty="0" smtClean="0">
                          <a:solidFill>
                            <a:schemeClr val="tx1"/>
                          </a:solidFill>
                          <a:effectLst/>
                          <a:latin typeface="Arial Narrow" panose="020B0606020202030204" pitchFamily="34" charset="0"/>
                        </a:rPr>
                        <a:t>20 </a:t>
                      </a:r>
                      <a:r>
                        <a:rPr lang="en-GB" sz="1400" b="1" dirty="0">
                          <a:solidFill>
                            <a:schemeClr val="tx1"/>
                          </a:solidFill>
                          <a:effectLst/>
                          <a:latin typeface="Arial Narrow" panose="020B0606020202030204" pitchFamily="34" charset="0"/>
                        </a:rPr>
                        <a:t>billion required over 5 year period</a:t>
                      </a:r>
                      <a:endParaRPr lang="en-ZA" sz="1400" b="1"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cell3D prstMaterial="dkEdge">
                      <a:bevel prst="cross"/>
                      <a:lightRig rig="flood" dir="t"/>
                    </a:cell3D>
                  </a:tcPr>
                </a:tc>
                <a:tc hMerge="1">
                  <a:txBody>
                    <a:bodyPr/>
                    <a:lstStyle/>
                    <a:p>
                      <a:endParaRPr lang="en-ZA"/>
                    </a:p>
                  </a:txBody>
                  <a:tcPr/>
                </a:tc>
                <a:tc hMerge="1">
                  <a:txBody>
                    <a:bodyPr/>
                    <a:lstStyle/>
                    <a:p>
                      <a:endParaRPr lang="en-ZA"/>
                    </a:p>
                  </a:txBody>
                  <a:tcPr/>
                </a:tc>
              </a:tr>
              <a:tr h="778665">
                <a:tc vMerge="1">
                  <a:txBody>
                    <a:bodyPr/>
                    <a:lstStyle/>
                    <a:p>
                      <a:endParaRPr lang="en-ZA"/>
                    </a:p>
                  </a:txBody>
                  <a:tcPr/>
                </a:tc>
                <a:tc>
                  <a:txBody>
                    <a:bodyPr/>
                    <a:lstStyle/>
                    <a:p>
                      <a:pPr algn="ctr">
                        <a:lnSpc>
                          <a:spcPct val="115000"/>
                        </a:lnSpc>
                        <a:spcAft>
                          <a:spcPts val="0"/>
                        </a:spcAft>
                      </a:pPr>
                      <a:r>
                        <a:rPr lang="en-GB" sz="1400" b="1" dirty="0">
                          <a:solidFill>
                            <a:schemeClr val="tx1"/>
                          </a:solidFill>
                          <a:effectLst/>
                          <a:latin typeface="Arial Narrow" panose="020B0606020202030204" pitchFamily="34" charset="0"/>
                        </a:rPr>
                        <a:t>Participants</a:t>
                      </a:r>
                      <a:endParaRPr lang="en-ZA" sz="1400" b="1"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Work Opportunities</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FTEs</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Participants</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Work Opportunities</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FTEs</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cell3D prstMaterial="dkEdge">
                      <a:bevel prst="cross"/>
                      <a:lightRig rig="flood" dir="t"/>
                    </a:cell3D>
                  </a:tcPr>
                </a:tc>
              </a:tr>
              <a:tr h="358186">
                <a:tc>
                  <a:txBody>
                    <a:bodyPr/>
                    <a:lstStyle/>
                    <a:p>
                      <a:pPr algn="ctr">
                        <a:lnSpc>
                          <a:spcPct val="115000"/>
                        </a:lnSpc>
                        <a:spcAft>
                          <a:spcPts val="0"/>
                        </a:spcAft>
                      </a:pPr>
                      <a:r>
                        <a:rPr lang="en-GB" sz="1400" b="1">
                          <a:solidFill>
                            <a:schemeClr val="tx1"/>
                          </a:solidFill>
                          <a:effectLst/>
                          <a:latin typeface="Arial Narrow" panose="020B0606020202030204" pitchFamily="34" charset="0"/>
                        </a:rPr>
                        <a:t>2019/20</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875,000 </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1,018,000 </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415,000 </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960,000</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1,048,000 </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456,000 </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cell3D prstMaterial="dkEdge">
                      <a:bevel prst="cross"/>
                      <a:lightRig rig="flood" dir="t"/>
                    </a:cell3D>
                  </a:tcPr>
                </a:tc>
              </a:tr>
              <a:tr h="358186">
                <a:tc>
                  <a:txBody>
                    <a:bodyPr/>
                    <a:lstStyle/>
                    <a:p>
                      <a:pPr algn="ctr">
                        <a:lnSpc>
                          <a:spcPct val="115000"/>
                        </a:lnSpc>
                        <a:spcAft>
                          <a:spcPts val="0"/>
                        </a:spcAft>
                      </a:pPr>
                      <a:r>
                        <a:rPr lang="en-GB" sz="1400" b="1">
                          <a:solidFill>
                            <a:schemeClr val="tx1"/>
                          </a:solidFill>
                          <a:effectLst/>
                          <a:latin typeface="Arial Narrow" panose="020B0606020202030204" pitchFamily="34" charset="0"/>
                        </a:rPr>
                        <a:t>2020/21</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901,000 </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1,025,000 </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428,000 </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1,036,000 </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1,131,000 </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492,000 </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cell3D prstMaterial="dkEdge">
                      <a:bevel prst="cross"/>
                      <a:lightRig rig="flood" dir="t"/>
                    </a:cell3D>
                  </a:tcPr>
                </a:tc>
              </a:tr>
              <a:tr h="358186">
                <a:tc>
                  <a:txBody>
                    <a:bodyPr/>
                    <a:lstStyle/>
                    <a:p>
                      <a:pPr algn="ctr">
                        <a:lnSpc>
                          <a:spcPct val="115000"/>
                        </a:lnSpc>
                        <a:spcAft>
                          <a:spcPts val="0"/>
                        </a:spcAft>
                      </a:pPr>
                      <a:r>
                        <a:rPr lang="en-GB" sz="1400" b="1">
                          <a:solidFill>
                            <a:schemeClr val="tx1"/>
                          </a:solidFill>
                          <a:effectLst/>
                          <a:latin typeface="Arial Narrow" panose="020B0606020202030204" pitchFamily="34" charset="0"/>
                        </a:rPr>
                        <a:t>2021/22</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929,000 </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1,032,000 </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440,000 </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1,118,000</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1,220,000</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530,000 </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cell3D prstMaterial="dkEdge">
                      <a:bevel prst="cross"/>
                      <a:lightRig rig="flood" dir="t"/>
                    </a:cell3D>
                  </a:tcPr>
                </a:tc>
              </a:tr>
              <a:tr h="358186">
                <a:tc>
                  <a:txBody>
                    <a:bodyPr/>
                    <a:lstStyle/>
                    <a:p>
                      <a:pPr algn="ctr">
                        <a:lnSpc>
                          <a:spcPct val="115000"/>
                        </a:lnSpc>
                        <a:spcAft>
                          <a:spcPts val="0"/>
                        </a:spcAft>
                      </a:pPr>
                      <a:r>
                        <a:rPr lang="en-GB" sz="1400" b="1">
                          <a:solidFill>
                            <a:schemeClr val="tx1"/>
                          </a:solidFill>
                          <a:effectLst/>
                          <a:latin typeface="Arial Narrow" panose="020B0606020202030204" pitchFamily="34" charset="0"/>
                        </a:rPr>
                        <a:t>2022/23</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956,000 </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1,038,000 </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454,000 </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1,207,000 </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1,316,000 </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572,000 </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cell3D prstMaterial="dkEdge">
                      <a:bevel prst="cross"/>
                      <a:lightRig rig="flood" dir="t"/>
                    </a:cell3D>
                  </a:tcPr>
                </a:tc>
              </a:tr>
              <a:tr h="358186">
                <a:tc>
                  <a:txBody>
                    <a:bodyPr/>
                    <a:lstStyle/>
                    <a:p>
                      <a:pPr algn="ctr">
                        <a:lnSpc>
                          <a:spcPct val="115000"/>
                        </a:lnSpc>
                        <a:spcAft>
                          <a:spcPts val="0"/>
                        </a:spcAft>
                      </a:pPr>
                      <a:r>
                        <a:rPr lang="en-GB" sz="1400" b="1">
                          <a:solidFill>
                            <a:schemeClr val="tx1"/>
                          </a:solidFill>
                          <a:effectLst/>
                          <a:latin typeface="Arial Narrow" panose="020B0606020202030204" pitchFamily="34" charset="0"/>
                        </a:rPr>
                        <a:t>2023/24</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985,000 </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1,045,000 </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467,000 </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1,300,000 </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1,420,000 </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618,00 </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cell3D prstMaterial="dkEdge">
                      <a:bevel prst="cross"/>
                      <a:lightRig rig="flood" dir="t"/>
                    </a:cell3D>
                  </a:tcPr>
                </a:tc>
              </a:tr>
              <a:tr h="358186">
                <a:tc>
                  <a:txBody>
                    <a:bodyPr/>
                    <a:lstStyle/>
                    <a:p>
                      <a:pPr algn="ctr">
                        <a:lnSpc>
                          <a:spcPct val="115000"/>
                        </a:lnSpc>
                        <a:spcAft>
                          <a:spcPts val="0"/>
                        </a:spcAft>
                      </a:pPr>
                      <a:r>
                        <a:rPr lang="en-GB" sz="1400" b="1" dirty="0">
                          <a:solidFill>
                            <a:schemeClr val="tx1"/>
                          </a:solidFill>
                          <a:effectLst/>
                          <a:latin typeface="Arial Narrow" panose="020B0606020202030204" pitchFamily="34" charset="0"/>
                        </a:rPr>
                        <a:t> </a:t>
                      </a:r>
                      <a:r>
                        <a:rPr lang="en-GB" sz="1400" b="1" dirty="0" smtClean="0">
                          <a:solidFill>
                            <a:schemeClr val="tx1"/>
                          </a:solidFill>
                          <a:effectLst/>
                          <a:latin typeface="Arial Narrow" panose="020B0606020202030204" pitchFamily="34" charset="0"/>
                        </a:rPr>
                        <a:t>Total</a:t>
                      </a:r>
                      <a:endParaRPr lang="en-ZA" sz="1400" b="1"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cell3D prstMaterial="dkEdge">
                      <a:bevel prst="cross"/>
                      <a:lightRig rig="flood" dir="t"/>
                    </a:cell3D>
                  </a:tcPr>
                </a:tc>
                <a:tc>
                  <a:txBody>
                    <a:bodyPr/>
                    <a:lstStyle/>
                    <a:p>
                      <a:pPr algn="ctr">
                        <a:lnSpc>
                          <a:spcPct val="115000"/>
                        </a:lnSpc>
                        <a:spcAft>
                          <a:spcPts val="0"/>
                        </a:spcAft>
                      </a:pPr>
                      <a:r>
                        <a:rPr lang="en-GB" sz="1400" b="1" dirty="0">
                          <a:solidFill>
                            <a:schemeClr val="tx1"/>
                          </a:solidFill>
                          <a:effectLst/>
                          <a:latin typeface="Arial Narrow" panose="020B0606020202030204" pitchFamily="34" charset="0"/>
                        </a:rPr>
                        <a:t> </a:t>
                      </a:r>
                      <a:endParaRPr lang="en-ZA" sz="1400" b="1"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cell3D prstMaterial="dkEdge">
                      <a:bevel prst="cross"/>
                      <a:lightRig rig="flood" dir="t"/>
                    </a:cell3D>
                  </a:tcPr>
                </a:tc>
                <a:tc>
                  <a:txBody>
                    <a:bodyPr/>
                    <a:lstStyle/>
                    <a:p>
                      <a:pPr algn="ctr">
                        <a:lnSpc>
                          <a:spcPct val="115000"/>
                        </a:lnSpc>
                        <a:spcAft>
                          <a:spcPts val="0"/>
                        </a:spcAft>
                      </a:pPr>
                      <a:r>
                        <a:rPr lang="en-GB" sz="1400" b="1" dirty="0">
                          <a:solidFill>
                            <a:schemeClr val="tx1"/>
                          </a:solidFill>
                          <a:effectLst/>
                          <a:latin typeface="Arial Narrow" panose="020B0606020202030204" pitchFamily="34" charset="0"/>
                        </a:rPr>
                        <a:t>5,158,000</a:t>
                      </a:r>
                      <a:endParaRPr lang="en-ZA" sz="1400" b="1"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2,204,000 </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 </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6,135,000 </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cell3D prstMaterial="dkEdge">
                      <a:bevel prst="cross"/>
                      <a:lightRig rig="flood" dir="t"/>
                    </a:cell3D>
                  </a:tcPr>
                </a:tc>
                <a:tc>
                  <a:txBody>
                    <a:bodyPr/>
                    <a:lstStyle/>
                    <a:p>
                      <a:pPr algn="ctr">
                        <a:lnSpc>
                          <a:spcPct val="115000"/>
                        </a:lnSpc>
                        <a:spcAft>
                          <a:spcPts val="0"/>
                        </a:spcAft>
                      </a:pPr>
                      <a:r>
                        <a:rPr lang="en-GB" sz="1400" b="1" dirty="0">
                          <a:solidFill>
                            <a:schemeClr val="tx1"/>
                          </a:solidFill>
                          <a:effectLst/>
                          <a:latin typeface="Arial Narrow" panose="020B0606020202030204" pitchFamily="34" charset="0"/>
                        </a:rPr>
                        <a:t>2,668,000 </a:t>
                      </a:r>
                      <a:endParaRPr lang="en-ZA" sz="1400" b="1"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cell3D prstMaterial="dkEdge">
                      <a:bevel prst="cross"/>
                      <a:lightRig rig="flood" dir="t"/>
                    </a:cell3D>
                  </a:tcPr>
                </a:tc>
              </a:tr>
            </a:tbl>
          </a:graphicData>
        </a:graphic>
      </p:graphicFrame>
      <p:pic>
        <p:nvPicPr>
          <p:cNvPr id="11" name="Picture 5" descr="EPWP letterhead temp-1 (2)"/>
          <p:cNvPicPr>
            <a:picLocks noChangeAspect="1" noChangeArrowheads="1"/>
          </p:cNvPicPr>
          <p:nvPr/>
        </p:nvPicPr>
        <p:blipFill>
          <a:blip r:embed="rId3">
            <a:extLst>
              <a:ext uri="{28A0092B-C50C-407E-A947-70E740481C1C}">
                <a14:useLocalDpi xmlns:a14="http://schemas.microsoft.com/office/drawing/2010/main" val="0"/>
              </a:ext>
            </a:extLst>
          </a:blip>
          <a:srcRect l="54251" b="12849"/>
          <a:stretch>
            <a:fillRect/>
          </a:stretch>
        </p:blipFill>
        <p:spPr bwMode="auto">
          <a:xfrm>
            <a:off x="6011863" y="6146800"/>
            <a:ext cx="1943100" cy="669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extLst>
      <p:ext uri="{BB962C8B-B14F-4D97-AF65-F5344CB8AC3E}">
        <p14:creationId xmlns:p14="http://schemas.microsoft.com/office/powerpoint/2010/main" val="26416126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3A52D09-4EC7-4842-8C66-B9603EB8A43D}" type="slidenum">
              <a:rPr lang="en-ZA" smtClean="0">
                <a:solidFill>
                  <a:prstClr val="black">
                    <a:tint val="75000"/>
                  </a:prstClr>
                </a:solidFill>
              </a:rPr>
              <a:pPr/>
              <a:t>8</a:t>
            </a:fld>
            <a:endParaRPr lang="en-ZA">
              <a:solidFill>
                <a:prstClr val="black">
                  <a:tint val="75000"/>
                </a:prstClr>
              </a:solidFill>
            </a:endParaRPr>
          </a:p>
        </p:txBody>
      </p:sp>
      <p:sp>
        <p:nvSpPr>
          <p:cNvPr id="8" name="Line 3"/>
          <p:cNvSpPr>
            <a:spLocks noChangeShapeType="1"/>
          </p:cNvSpPr>
          <p:nvPr/>
        </p:nvSpPr>
        <p:spPr bwMode="auto">
          <a:xfrm>
            <a:off x="0" y="45218"/>
            <a:ext cx="91440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400">
              <a:solidFill>
                <a:srgbClr val="000000"/>
              </a:solidFill>
              <a:latin typeface="Lucida Grande" pitchFamily="124" charset="0"/>
            </a:endParaRPr>
          </a:p>
        </p:txBody>
      </p:sp>
      <p:sp>
        <p:nvSpPr>
          <p:cNvPr id="10" name="Line 3"/>
          <p:cNvSpPr>
            <a:spLocks noChangeShapeType="1"/>
          </p:cNvSpPr>
          <p:nvPr/>
        </p:nvSpPr>
        <p:spPr bwMode="auto">
          <a:xfrm>
            <a:off x="0" y="711330"/>
            <a:ext cx="91440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400">
              <a:solidFill>
                <a:srgbClr val="000000"/>
              </a:solidFill>
              <a:latin typeface="Lucida Grande" pitchFamily="124" charset="0"/>
            </a:endParaRPr>
          </a:p>
        </p:txBody>
      </p:sp>
      <p:graphicFrame>
        <p:nvGraphicFramePr>
          <p:cNvPr id="11" name="Table 10"/>
          <p:cNvGraphicFramePr>
            <a:graphicFrameLocks noGrp="1"/>
          </p:cNvGraphicFramePr>
          <p:nvPr>
            <p:extLst>
              <p:ext uri="{D42A27DB-BD31-4B8C-83A1-F6EECF244321}">
                <p14:modId xmlns:p14="http://schemas.microsoft.com/office/powerpoint/2010/main" val="3836638689"/>
              </p:ext>
            </p:extLst>
          </p:nvPr>
        </p:nvGraphicFramePr>
        <p:xfrm>
          <a:off x="152400" y="1066800"/>
          <a:ext cx="8762999" cy="4191000"/>
        </p:xfrm>
        <a:graphic>
          <a:graphicData uri="http://schemas.openxmlformats.org/drawingml/2006/table">
            <a:tbl>
              <a:tblPr firstRow="1" firstCol="1" bandRow="1">
                <a:tableStyleId>{5C22544A-7EE6-4342-B048-85BDC9FD1C3A}</a:tableStyleId>
              </a:tblPr>
              <a:tblGrid>
                <a:gridCol w="990600"/>
                <a:gridCol w="1524000"/>
                <a:gridCol w="1295400"/>
                <a:gridCol w="1676400"/>
                <a:gridCol w="1524000"/>
                <a:gridCol w="1752599"/>
              </a:tblGrid>
              <a:tr h="524930">
                <a:tc rowSpan="2">
                  <a:txBody>
                    <a:bodyPr/>
                    <a:lstStyle/>
                    <a:p>
                      <a:pPr algn="ctr">
                        <a:lnSpc>
                          <a:spcPct val="115000"/>
                        </a:lnSpc>
                        <a:spcAft>
                          <a:spcPts val="0"/>
                        </a:spcAft>
                      </a:pPr>
                      <a:r>
                        <a:rPr lang="en-GB" sz="1400" b="1" dirty="0">
                          <a:solidFill>
                            <a:schemeClr val="tx1"/>
                          </a:solidFill>
                          <a:effectLst/>
                          <a:latin typeface="Arial Narrow" panose="020B0606020202030204" pitchFamily="34" charset="0"/>
                        </a:rPr>
                        <a:t> </a:t>
                      </a:r>
                      <a:endParaRPr lang="en-ZA" sz="1400" b="1" dirty="0">
                        <a:solidFill>
                          <a:schemeClr val="tx1"/>
                        </a:solidFill>
                        <a:effectLst/>
                        <a:latin typeface="Arial Narrow" panose="020B0606020202030204" pitchFamily="34" charset="0"/>
                      </a:endParaRPr>
                    </a:p>
                    <a:p>
                      <a:pPr algn="ctr">
                        <a:lnSpc>
                          <a:spcPct val="115000"/>
                        </a:lnSpc>
                        <a:spcAft>
                          <a:spcPts val="0"/>
                        </a:spcAft>
                      </a:pPr>
                      <a:r>
                        <a:rPr lang="en-GB" sz="1400" b="1" dirty="0">
                          <a:solidFill>
                            <a:schemeClr val="tx1"/>
                          </a:solidFill>
                          <a:effectLst/>
                          <a:latin typeface="Arial Narrow" panose="020B0606020202030204" pitchFamily="34" charset="0"/>
                        </a:rPr>
                        <a:t> </a:t>
                      </a:r>
                      <a:endParaRPr lang="en-ZA" sz="1400" b="1" dirty="0">
                        <a:solidFill>
                          <a:schemeClr val="tx1"/>
                        </a:solidFill>
                        <a:effectLst/>
                        <a:latin typeface="Arial Narrow" panose="020B0606020202030204" pitchFamily="34" charset="0"/>
                      </a:endParaRPr>
                    </a:p>
                    <a:p>
                      <a:pPr algn="ctr">
                        <a:lnSpc>
                          <a:spcPct val="115000"/>
                        </a:lnSpc>
                        <a:spcAft>
                          <a:spcPts val="0"/>
                        </a:spcAft>
                      </a:pPr>
                      <a:r>
                        <a:rPr lang="en-GB" sz="1400" b="1" dirty="0">
                          <a:solidFill>
                            <a:schemeClr val="tx1"/>
                          </a:solidFill>
                          <a:effectLst/>
                          <a:latin typeface="Arial Narrow" panose="020B0606020202030204" pitchFamily="34" charset="0"/>
                        </a:rPr>
                        <a:t> </a:t>
                      </a:r>
                      <a:endParaRPr lang="en-ZA" sz="1400" b="1" dirty="0">
                        <a:solidFill>
                          <a:schemeClr val="tx1"/>
                        </a:solidFill>
                        <a:effectLst/>
                        <a:latin typeface="Arial Narrow" panose="020B0606020202030204" pitchFamily="34" charset="0"/>
                      </a:endParaRPr>
                    </a:p>
                    <a:p>
                      <a:pPr algn="ctr">
                        <a:lnSpc>
                          <a:spcPct val="115000"/>
                        </a:lnSpc>
                        <a:spcAft>
                          <a:spcPts val="0"/>
                        </a:spcAft>
                      </a:pPr>
                      <a:r>
                        <a:rPr lang="en-GB" sz="1400" b="1" dirty="0">
                          <a:solidFill>
                            <a:schemeClr val="tx1"/>
                          </a:solidFill>
                          <a:effectLst/>
                          <a:latin typeface="Arial Narrow" panose="020B0606020202030204" pitchFamily="34" charset="0"/>
                        </a:rPr>
                        <a:t>FY</a:t>
                      </a:r>
                      <a:endParaRPr lang="en-ZA" sz="1400" b="1"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8002" marR="38002" marT="0" marB="0">
                    <a:cell3D prstMaterial="dkEdge">
                      <a:bevel prst="cross"/>
                      <a:lightRig rig="flood" dir="t"/>
                    </a:cell3D>
                  </a:tcPr>
                </a:tc>
                <a:tc gridSpan="2">
                  <a:txBody>
                    <a:bodyPr/>
                    <a:lstStyle/>
                    <a:p>
                      <a:pPr algn="ctr">
                        <a:lnSpc>
                          <a:spcPct val="115000"/>
                        </a:lnSpc>
                        <a:spcAft>
                          <a:spcPts val="0"/>
                        </a:spcAft>
                      </a:pPr>
                      <a:r>
                        <a:rPr lang="en-GB" sz="1400" b="1" dirty="0">
                          <a:solidFill>
                            <a:schemeClr val="tx1"/>
                          </a:solidFill>
                          <a:effectLst/>
                          <a:latin typeface="Arial Narrow" panose="020B0606020202030204" pitchFamily="34" charset="0"/>
                        </a:rPr>
                        <a:t>Scenario 1</a:t>
                      </a:r>
                      <a:endParaRPr lang="en-ZA" sz="1400" b="1"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8002" marR="38002" marT="0" marB="0">
                    <a:cell3D prstMaterial="dkEdge">
                      <a:bevel prst="cross"/>
                      <a:lightRig rig="flood" dir="t"/>
                    </a:cell3D>
                  </a:tcPr>
                </a:tc>
                <a:tc hMerge="1">
                  <a:txBody>
                    <a:bodyPr/>
                    <a:lstStyle/>
                    <a:p>
                      <a:endParaRPr lang="en-ZA"/>
                    </a:p>
                  </a:txBody>
                  <a:tcPr/>
                </a:tc>
                <a:tc gridSpan="2">
                  <a:txBody>
                    <a:bodyPr/>
                    <a:lstStyle/>
                    <a:p>
                      <a:pPr algn="ctr">
                        <a:lnSpc>
                          <a:spcPct val="115000"/>
                        </a:lnSpc>
                        <a:spcAft>
                          <a:spcPts val="0"/>
                        </a:spcAft>
                      </a:pPr>
                      <a:r>
                        <a:rPr lang="en-GB" sz="1400" b="1">
                          <a:solidFill>
                            <a:schemeClr val="tx1"/>
                          </a:solidFill>
                          <a:effectLst/>
                          <a:latin typeface="Arial Narrow" panose="020B0606020202030204" pitchFamily="34" charset="0"/>
                        </a:rPr>
                        <a:t>Scenario 2</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8002" marR="38002" marT="0" marB="0">
                    <a:cell3D prstMaterial="dkEdge">
                      <a:bevel prst="cross"/>
                      <a:lightRig rig="flood" dir="t"/>
                    </a:cell3D>
                  </a:tcPr>
                </a:tc>
                <a:tc hMerge="1">
                  <a:txBody>
                    <a:bodyPr/>
                    <a:lstStyle/>
                    <a:p>
                      <a:endParaRPr lang="en-ZA"/>
                    </a:p>
                  </a:txBody>
                  <a:tcPr/>
                </a:tc>
                <a:tc>
                  <a:txBody>
                    <a:bodyPr/>
                    <a:lstStyle/>
                    <a:p>
                      <a:pPr algn="l">
                        <a:lnSpc>
                          <a:spcPct val="115000"/>
                        </a:lnSpc>
                        <a:spcAft>
                          <a:spcPts val="0"/>
                        </a:spcAft>
                      </a:pPr>
                      <a:r>
                        <a:rPr lang="en-GB" sz="1400" b="1" dirty="0">
                          <a:solidFill>
                            <a:schemeClr val="tx1"/>
                          </a:solidFill>
                          <a:effectLst/>
                          <a:latin typeface="Arial Narrow" panose="020B0606020202030204" pitchFamily="34" charset="0"/>
                        </a:rPr>
                        <a:t> </a:t>
                      </a:r>
                      <a:endParaRPr lang="en-ZA" sz="1400" b="1"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8002" marR="38002" marT="0" marB="0">
                    <a:cell3D prstMaterial="dkEdge">
                      <a:bevel prst="cross"/>
                      <a:lightRig rig="flood" dir="t"/>
                    </a:cell3D>
                  </a:tcPr>
                </a:tc>
              </a:tr>
              <a:tr h="1101478">
                <a:tc vMerge="1">
                  <a:txBody>
                    <a:bodyPr/>
                    <a:lstStyle/>
                    <a:p>
                      <a:endParaRPr lang="en-ZA"/>
                    </a:p>
                  </a:txBody>
                  <a:tcPr/>
                </a:tc>
                <a:tc>
                  <a:txBody>
                    <a:bodyPr/>
                    <a:lstStyle/>
                    <a:p>
                      <a:pPr algn="ctr">
                        <a:lnSpc>
                          <a:spcPct val="115000"/>
                        </a:lnSpc>
                        <a:spcAft>
                          <a:spcPts val="0"/>
                        </a:spcAft>
                      </a:pPr>
                      <a:r>
                        <a:rPr lang="en-GB" sz="1400" b="1" dirty="0">
                          <a:solidFill>
                            <a:schemeClr val="tx1"/>
                          </a:solidFill>
                          <a:effectLst/>
                          <a:latin typeface="Arial Narrow" panose="020B0606020202030204" pitchFamily="34" charset="0"/>
                        </a:rPr>
                        <a:t>Work Opportunities</a:t>
                      </a:r>
                      <a:endParaRPr lang="en-ZA" sz="1400" b="1"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8002" marR="38002" marT="0" marB="0">
                    <a:cell3D prstMaterial="dkEdge">
                      <a:bevel prst="cross"/>
                      <a:lightRig rig="flood" dir="t"/>
                    </a:cell3D>
                  </a:tcPr>
                </a:tc>
                <a:tc>
                  <a:txBody>
                    <a:bodyPr/>
                    <a:lstStyle/>
                    <a:p>
                      <a:pPr algn="ctr">
                        <a:lnSpc>
                          <a:spcPct val="115000"/>
                        </a:lnSpc>
                        <a:spcAft>
                          <a:spcPts val="0"/>
                        </a:spcAft>
                      </a:pPr>
                      <a:r>
                        <a:rPr lang="en-GB" sz="1400" b="1" dirty="0" smtClean="0">
                          <a:solidFill>
                            <a:schemeClr val="tx1"/>
                          </a:solidFill>
                          <a:effectLst/>
                          <a:latin typeface="Arial Narrow" panose="020B0606020202030204" pitchFamily="34" charset="0"/>
                        </a:rPr>
                        <a:t>Budget</a:t>
                      </a:r>
                    </a:p>
                    <a:p>
                      <a:pPr algn="ctr">
                        <a:lnSpc>
                          <a:spcPct val="115000"/>
                        </a:lnSpc>
                        <a:spcAft>
                          <a:spcPts val="0"/>
                        </a:spcAft>
                      </a:pPr>
                      <a:r>
                        <a:rPr lang="en-GB" sz="1400" b="1" dirty="0" smtClean="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R’</a:t>
                      </a:r>
                      <a:endParaRPr lang="en-ZA" sz="1400" b="1"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8002" marR="38002" marT="0" marB="0">
                    <a:cell3D prstMaterial="dkEdge">
                      <a:bevel prst="cross"/>
                      <a:lightRig rig="flood" dir="t"/>
                    </a:cell3D>
                  </a:tcPr>
                </a:tc>
                <a:tc>
                  <a:txBody>
                    <a:bodyPr/>
                    <a:lstStyle/>
                    <a:p>
                      <a:pPr algn="ctr">
                        <a:lnSpc>
                          <a:spcPct val="115000"/>
                        </a:lnSpc>
                        <a:spcAft>
                          <a:spcPts val="0"/>
                        </a:spcAft>
                      </a:pPr>
                      <a:r>
                        <a:rPr lang="en-GB" sz="1400" b="1" dirty="0">
                          <a:solidFill>
                            <a:schemeClr val="tx1"/>
                          </a:solidFill>
                          <a:effectLst/>
                          <a:latin typeface="Arial Narrow" panose="020B0606020202030204" pitchFamily="34" charset="0"/>
                        </a:rPr>
                        <a:t>Work Opportunities</a:t>
                      </a:r>
                      <a:endParaRPr lang="en-ZA" sz="1400" b="1"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8002" marR="38002" marT="0" marB="0">
                    <a:cell3D prstMaterial="dkEdge">
                      <a:bevel prst="cross"/>
                      <a:lightRig rig="flood" dir="t"/>
                    </a:cell3D>
                  </a:tcPr>
                </a:tc>
                <a:tc>
                  <a:txBody>
                    <a:bodyPr/>
                    <a:lstStyle/>
                    <a:p>
                      <a:pPr algn="ctr">
                        <a:lnSpc>
                          <a:spcPct val="115000"/>
                        </a:lnSpc>
                        <a:spcAft>
                          <a:spcPts val="0"/>
                        </a:spcAft>
                      </a:pPr>
                      <a:r>
                        <a:rPr lang="en-GB" sz="1400" b="1" dirty="0" smtClean="0">
                          <a:solidFill>
                            <a:schemeClr val="tx1"/>
                          </a:solidFill>
                          <a:effectLst/>
                          <a:latin typeface="Arial Narrow" panose="020B0606020202030204" pitchFamily="34" charset="0"/>
                        </a:rPr>
                        <a:t>Budget</a:t>
                      </a:r>
                      <a:endParaRPr lang="en-ZA" sz="1400" b="1" dirty="0" smtClean="0">
                        <a:solidFill>
                          <a:schemeClr val="tx1"/>
                        </a:solidFill>
                        <a:effectLst/>
                        <a:latin typeface="Arial Narrow" panose="020B0606020202030204" pitchFamily="34" charset="0"/>
                      </a:endParaRPr>
                    </a:p>
                    <a:p>
                      <a:pPr algn="ctr">
                        <a:lnSpc>
                          <a:spcPct val="115000"/>
                        </a:lnSpc>
                        <a:spcAft>
                          <a:spcPts val="0"/>
                        </a:spcAft>
                      </a:pPr>
                      <a:r>
                        <a:rPr lang="en-ZA" sz="1400" b="1" dirty="0" smtClean="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R’</a:t>
                      </a:r>
                      <a:endParaRPr lang="en-ZA" sz="1400" b="1"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8002" marR="38002" marT="0" marB="0">
                    <a:cell3D prstMaterial="dkEdge">
                      <a:bevel prst="cross"/>
                      <a:lightRig rig="flood" dir="t"/>
                    </a:cell3D>
                  </a:tcPr>
                </a:tc>
                <a:tc>
                  <a:txBody>
                    <a:bodyPr/>
                    <a:lstStyle/>
                    <a:p>
                      <a:pPr algn="just">
                        <a:lnSpc>
                          <a:spcPct val="115000"/>
                        </a:lnSpc>
                        <a:spcAft>
                          <a:spcPts val="0"/>
                        </a:spcAft>
                      </a:pPr>
                      <a:r>
                        <a:rPr lang="en-GB" sz="1400" b="1" dirty="0" smtClean="0">
                          <a:solidFill>
                            <a:schemeClr val="tx1"/>
                          </a:solidFill>
                          <a:effectLst/>
                          <a:latin typeface="Arial Narrow" panose="020B0606020202030204" pitchFamily="34" charset="0"/>
                        </a:rPr>
                        <a:t>Additional Budget </a:t>
                      </a:r>
                      <a:r>
                        <a:rPr lang="en-GB" sz="1400" b="1" dirty="0">
                          <a:solidFill>
                            <a:schemeClr val="tx1"/>
                          </a:solidFill>
                          <a:effectLst/>
                          <a:latin typeface="Arial Narrow" panose="020B0606020202030204" pitchFamily="34" charset="0"/>
                        </a:rPr>
                        <a:t>required between </a:t>
                      </a:r>
                      <a:r>
                        <a:rPr lang="en-GB" sz="1400" b="1" dirty="0" smtClean="0">
                          <a:solidFill>
                            <a:schemeClr val="tx1"/>
                          </a:solidFill>
                          <a:effectLst/>
                          <a:latin typeface="Arial Narrow" panose="020B0606020202030204" pitchFamily="34" charset="0"/>
                        </a:rPr>
                        <a:t>scenario 1 </a:t>
                      </a:r>
                      <a:r>
                        <a:rPr lang="en-GB" sz="1400" b="1" dirty="0">
                          <a:solidFill>
                            <a:schemeClr val="tx1"/>
                          </a:solidFill>
                          <a:effectLst/>
                          <a:latin typeface="Arial Narrow" panose="020B0606020202030204" pitchFamily="34" charset="0"/>
                        </a:rPr>
                        <a:t>and scenario </a:t>
                      </a:r>
                      <a:r>
                        <a:rPr lang="en-GB" sz="1400" b="1" dirty="0" smtClean="0">
                          <a:solidFill>
                            <a:schemeClr val="tx1"/>
                          </a:solidFill>
                          <a:effectLst/>
                          <a:latin typeface="Arial Narrow" panose="020B0606020202030204" pitchFamily="34" charset="0"/>
                        </a:rPr>
                        <a:t>2</a:t>
                      </a:r>
                    </a:p>
                  </a:txBody>
                  <a:tcPr marL="38002" marR="38002" marT="0" marB="0">
                    <a:cell3D prstMaterial="dkEdge">
                      <a:bevel prst="cross"/>
                      <a:lightRig rig="flood" dir="t"/>
                    </a:cell3D>
                  </a:tcPr>
                </a:tc>
              </a:tr>
              <a:tr h="334512">
                <a:tc>
                  <a:txBody>
                    <a:bodyPr/>
                    <a:lstStyle/>
                    <a:p>
                      <a:pPr algn="ctr">
                        <a:lnSpc>
                          <a:spcPct val="115000"/>
                        </a:lnSpc>
                        <a:spcAft>
                          <a:spcPts val="0"/>
                        </a:spcAft>
                      </a:pPr>
                      <a:r>
                        <a:rPr lang="en-GB" sz="1400" b="1" dirty="0">
                          <a:solidFill>
                            <a:schemeClr val="tx1"/>
                          </a:solidFill>
                          <a:effectLst/>
                          <a:latin typeface="Arial Narrow" panose="020B0606020202030204" pitchFamily="34" charset="0"/>
                        </a:rPr>
                        <a:t> 2018/19 </a:t>
                      </a:r>
                      <a:endParaRPr lang="en-ZA" sz="1400" b="1"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8002" marR="38002" marT="0" marB="0">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1 018 000</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8002" marR="38002" marT="0" marB="0">
                    <a:cell3D prstMaterial="dkEdge">
                      <a:bevel prst="cross"/>
                      <a:lightRig rig="flood" dir="t"/>
                    </a:cell3D>
                  </a:tcPr>
                </a:tc>
                <a:tc>
                  <a:txBody>
                    <a:bodyPr/>
                    <a:lstStyle/>
                    <a:p>
                      <a:pPr algn="ctr">
                        <a:lnSpc>
                          <a:spcPct val="115000"/>
                        </a:lnSpc>
                        <a:spcAft>
                          <a:spcPts val="0"/>
                        </a:spcAft>
                      </a:pPr>
                      <a:r>
                        <a:rPr lang="en-GB" sz="1400" b="1" dirty="0" smtClean="0">
                          <a:solidFill>
                            <a:schemeClr val="tx1"/>
                          </a:solidFill>
                          <a:effectLst/>
                          <a:latin typeface="Arial Narrow" panose="020B0606020202030204" pitchFamily="34" charset="0"/>
                        </a:rPr>
                        <a:t>21 </a:t>
                      </a:r>
                      <a:r>
                        <a:rPr lang="en-GB" sz="1400" b="1" dirty="0">
                          <a:solidFill>
                            <a:schemeClr val="tx1"/>
                          </a:solidFill>
                          <a:effectLst/>
                          <a:latin typeface="Arial Narrow" panose="020B0606020202030204" pitchFamily="34" charset="0"/>
                        </a:rPr>
                        <a:t>827 376 467</a:t>
                      </a:r>
                      <a:endParaRPr lang="en-ZA" sz="1400" b="1"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8002" marR="38002" marT="0" marB="0">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1 048 000</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8002" marR="38002" marT="0" marB="0">
                    <a:cell3D prstMaterial="dkEdge">
                      <a:bevel prst="cross"/>
                      <a:lightRig rig="flood" dir="t"/>
                    </a:cell3D>
                  </a:tcPr>
                </a:tc>
                <a:tc>
                  <a:txBody>
                    <a:bodyPr/>
                    <a:lstStyle/>
                    <a:p>
                      <a:pPr algn="ctr">
                        <a:lnSpc>
                          <a:spcPct val="115000"/>
                        </a:lnSpc>
                        <a:spcAft>
                          <a:spcPts val="0"/>
                        </a:spcAft>
                      </a:pPr>
                      <a:r>
                        <a:rPr lang="en-GB" sz="1400" b="1" dirty="0">
                          <a:solidFill>
                            <a:schemeClr val="tx1"/>
                          </a:solidFill>
                          <a:effectLst/>
                          <a:latin typeface="Arial Narrow" panose="020B0606020202030204" pitchFamily="34" charset="0"/>
                        </a:rPr>
                        <a:t>22 470 619 389</a:t>
                      </a:r>
                      <a:endParaRPr lang="en-ZA" sz="1400" b="1"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8002" marR="38002" marT="0" marB="0">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643 242 921</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8002" marR="38002" marT="0" marB="0">
                    <a:cell3D prstMaterial="dkEdge">
                      <a:bevel prst="cross"/>
                      <a:lightRig rig="flood" dir="t"/>
                    </a:cell3D>
                  </a:tcPr>
                </a:tc>
              </a:tr>
              <a:tr h="446016">
                <a:tc>
                  <a:txBody>
                    <a:bodyPr/>
                    <a:lstStyle/>
                    <a:p>
                      <a:pPr algn="ctr">
                        <a:lnSpc>
                          <a:spcPct val="115000"/>
                        </a:lnSpc>
                        <a:spcAft>
                          <a:spcPts val="0"/>
                        </a:spcAft>
                      </a:pPr>
                      <a:r>
                        <a:rPr lang="en-GB" sz="1400" b="1" dirty="0">
                          <a:solidFill>
                            <a:schemeClr val="tx1"/>
                          </a:solidFill>
                          <a:effectLst/>
                          <a:latin typeface="Arial Narrow" panose="020B0606020202030204" pitchFamily="34" charset="0"/>
                        </a:rPr>
                        <a:t> 2019/20 </a:t>
                      </a:r>
                      <a:endParaRPr lang="en-ZA" sz="1400" b="1"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8002" marR="38002" marT="0" marB="0">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1 025 000</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8002" marR="38002" marT="0" marB="0">
                    <a:cell3D prstMaterial="dkEdge">
                      <a:bevel prst="cross"/>
                      <a:lightRig rig="flood" dir="t"/>
                    </a:cell3D>
                  </a:tcPr>
                </a:tc>
                <a:tc>
                  <a:txBody>
                    <a:bodyPr/>
                    <a:lstStyle/>
                    <a:p>
                      <a:pPr algn="ctr">
                        <a:lnSpc>
                          <a:spcPct val="115000"/>
                        </a:lnSpc>
                        <a:spcAft>
                          <a:spcPts val="0"/>
                        </a:spcAft>
                      </a:pPr>
                      <a:r>
                        <a:rPr lang="en-GB" sz="1400" b="1" dirty="0">
                          <a:solidFill>
                            <a:schemeClr val="tx1"/>
                          </a:solidFill>
                          <a:effectLst/>
                          <a:latin typeface="Arial Narrow" panose="020B0606020202030204" pitchFamily="34" charset="0"/>
                        </a:rPr>
                        <a:t>21 977 466 482</a:t>
                      </a:r>
                      <a:endParaRPr lang="en-ZA" sz="1400" b="1"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8002" marR="38002" marT="0" marB="0">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1 131 000</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8002" marR="38002" marT="0" marB="0">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24 250 258 138</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8002" marR="38002" marT="0" marB="0">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2 272 791 656</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8002" marR="38002" marT="0" marB="0">
                    <a:cell3D prstMaterial="dkEdge">
                      <a:bevel prst="cross"/>
                      <a:lightRig rig="flood" dir="t"/>
                    </a:cell3D>
                  </a:tcPr>
                </a:tc>
              </a:tr>
              <a:tr h="446016">
                <a:tc>
                  <a:txBody>
                    <a:bodyPr/>
                    <a:lstStyle/>
                    <a:p>
                      <a:pPr algn="ctr">
                        <a:lnSpc>
                          <a:spcPct val="115000"/>
                        </a:lnSpc>
                        <a:spcAft>
                          <a:spcPts val="0"/>
                        </a:spcAft>
                      </a:pPr>
                      <a:r>
                        <a:rPr lang="en-GB" sz="1400" b="1" dirty="0">
                          <a:solidFill>
                            <a:schemeClr val="tx1"/>
                          </a:solidFill>
                          <a:effectLst/>
                          <a:latin typeface="Arial Narrow" panose="020B0606020202030204" pitchFamily="34" charset="0"/>
                        </a:rPr>
                        <a:t> 2020/21 </a:t>
                      </a:r>
                      <a:endParaRPr lang="en-ZA" sz="1400" b="1"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8002" marR="38002" marT="0" marB="0">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1 032 000</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8002" marR="38002" marT="0" marB="0">
                    <a:cell3D prstMaterial="dkEdge">
                      <a:bevel prst="cross"/>
                      <a:lightRig rig="flood" dir="t"/>
                    </a:cell3D>
                  </a:tcPr>
                </a:tc>
                <a:tc>
                  <a:txBody>
                    <a:bodyPr/>
                    <a:lstStyle/>
                    <a:p>
                      <a:pPr algn="ctr">
                        <a:lnSpc>
                          <a:spcPct val="115000"/>
                        </a:lnSpc>
                        <a:spcAft>
                          <a:spcPts val="0"/>
                        </a:spcAft>
                      </a:pPr>
                      <a:r>
                        <a:rPr lang="en-GB" sz="1400" b="1" dirty="0">
                          <a:solidFill>
                            <a:schemeClr val="tx1"/>
                          </a:solidFill>
                          <a:effectLst/>
                          <a:latin typeface="Arial Narrow" panose="020B0606020202030204" pitchFamily="34" charset="0"/>
                        </a:rPr>
                        <a:t>22 127 556 497</a:t>
                      </a:r>
                      <a:endParaRPr lang="en-ZA" sz="1400" b="1"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8002" marR="38002" marT="0" marB="0">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1 220 000</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8002" marR="38002" marT="0" marB="0">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26 158 545 472</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8002" marR="38002" marT="0" marB="0">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4 030 988 974</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8002" marR="38002" marT="0" marB="0">
                    <a:cell3D prstMaterial="dkEdge">
                      <a:bevel prst="cross"/>
                      <a:lightRig rig="flood" dir="t"/>
                    </a:cell3D>
                  </a:tcPr>
                </a:tc>
              </a:tr>
              <a:tr h="446016">
                <a:tc>
                  <a:txBody>
                    <a:bodyPr/>
                    <a:lstStyle/>
                    <a:p>
                      <a:pPr algn="ctr">
                        <a:lnSpc>
                          <a:spcPct val="115000"/>
                        </a:lnSpc>
                        <a:spcAft>
                          <a:spcPts val="0"/>
                        </a:spcAft>
                      </a:pPr>
                      <a:r>
                        <a:rPr lang="en-GB" sz="1400" b="1" dirty="0">
                          <a:solidFill>
                            <a:schemeClr val="tx1"/>
                          </a:solidFill>
                          <a:effectLst/>
                          <a:latin typeface="Arial Narrow" panose="020B0606020202030204" pitchFamily="34" charset="0"/>
                        </a:rPr>
                        <a:t> 2021/22 </a:t>
                      </a:r>
                      <a:endParaRPr lang="en-ZA" sz="1400" b="1"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8002" marR="38002" marT="0" marB="0">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1 038 000</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8002" marR="38002" marT="0" marB="0">
                    <a:cell3D prstMaterial="dkEdge">
                      <a:bevel prst="cross"/>
                      <a:lightRig rig="flood" dir="t"/>
                    </a:cell3D>
                  </a:tcPr>
                </a:tc>
                <a:tc>
                  <a:txBody>
                    <a:bodyPr/>
                    <a:lstStyle/>
                    <a:p>
                      <a:pPr algn="ctr">
                        <a:lnSpc>
                          <a:spcPct val="115000"/>
                        </a:lnSpc>
                        <a:spcAft>
                          <a:spcPts val="0"/>
                        </a:spcAft>
                      </a:pPr>
                      <a:r>
                        <a:rPr lang="en-GB" sz="1400" b="1" dirty="0">
                          <a:solidFill>
                            <a:schemeClr val="tx1"/>
                          </a:solidFill>
                          <a:effectLst/>
                          <a:latin typeface="Arial Narrow" panose="020B0606020202030204" pitchFamily="34" charset="0"/>
                        </a:rPr>
                        <a:t>22 256 205 082</a:t>
                      </a:r>
                      <a:endParaRPr lang="en-ZA" sz="1400" b="1"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8002" marR="38002" marT="0" marB="0">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1 316 000</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8002" marR="38002" marT="0" marB="0">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28 216 922 820</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8002" marR="38002" marT="0" marB="0">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5 960 717 739</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8002" marR="38002" marT="0" marB="0">
                    <a:cell3D prstMaterial="dkEdge">
                      <a:bevel prst="cross"/>
                      <a:lightRig rig="flood" dir="t"/>
                    </a:cell3D>
                  </a:tcPr>
                </a:tc>
              </a:tr>
              <a:tr h="446016">
                <a:tc>
                  <a:txBody>
                    <a:bodyPr/>
                    <a:lstStyle/>
                    <a:p>
                      <a:pPr algn="ctr">
                        <a:lnSpc>
                          <a:spcPct val="115000"/>
                        </a:lnSpc>
                        <a:spcAft>
                          <a:spcPts val="0"/>
                        </a:spcAft>
                      </a:pPr>
                      <a:r>
                        <a:rPr lang="en-GB" sz="1400" b="1" dirty="0">
                          <a:solidFill>
                            <a:schemeClr val="tx1"/>
                          </a:solidFill>
                          <a:effectLst/>
                          <a:latin typeface="Arial Narrow" panose="020B0606020202030204" pitchFamily="34" charset="0"/>
                        </a:rPr>
                        <a:t> 2022/23 </a:t>
                      </a:r>
                      <a:endParaRPr lang="en-ZA" sz="1400" b="1"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8002" marR="38002" marT="0" marB="0">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1 045 000</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8002" marR="38002" marT="0" marB="0">
                    <a:cell3D prstMaterial="dkEdge">
                      <a:bevel prst="cross"/>
                      <a:lightRig rig="flood" dir="t"/>
                    </a:cell3D>
                  </a:tcPr>
                </a:tc>
                <a:tc>
                  <a:txBody>
                    <a:bodyPr/>
                    <a:lstStyle/>
                    <a:p>
                      <a:pPr algn="ctr">
                        <a:lnSpc>
                          <a:spcPct val="115000"/>
                        </a:lnSpc>
                        <a:spcAft>
                          <a:spcPts val="0"/>
                        </a:spcAft>
                      </a:pPr>
                      <a:r>
                        <a:rPr lang="en-GB" sz="1400" b="1" dirty="0">
                          <a:solidFill>
                            <a:schemeClr val="tx1"/>
                          </a:solidFill>
                          <a:effectLst/>
                          <a:latin typeface="Arial Narrow" panose="020B0606020202030204" pitchFamily="34" charset="0"/>
                        </a:rPr>
                        <a:t>22 406 295 097</a:t>
                      </a:r>
                      <a:endParaRPr lang="en-ZA" sz="1400" b="1"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8002" marR="38002" marT="0" marB="0">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1 420 000</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8002" marR="38002" marT="0" marB="0">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30 446 831 615</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8002" marR="38002" marT="0" marB="0">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8 040 536 518</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8002" marR="38002" marT="0" marB="0">
                    <a:cell3D prstMaterial="dkEdge">
                      <a:bevel prst="cross"/>
                      <a:lightRig rig="flood" dir="t"/>
                    </a:cell3D>
                  </a:tcPr>
                </a:tc>
              </a:tr>
              <a:tr h="446016">
                <a:tc>
                  <a:txBody>
                    <a:bodyPr/>
                    <a:lstStyle/>
                    <a:p>
                      <a:pPr algn="ctr">
                        <a:lnSpc>
                          <a:spcPct val="115000"/>
                        </a:lnSpc>
                        <a:spcAft>
                          <a:spcPts val="0"/>
                        </a:spcAft>
                      </a:pPr>
                      <a:r>
                        <a:rPr lang="en-GB" sz="1400" b="1">
                          <a:solidFill>
                            <a:schemeClr val="tx1"/>
                          </a:solidFill>
                          <a:effectLst/>
                          <a:latin typeface="Arial Narrow" panose="020B0606020202030204" pitchFamily="34" charset="0"/>
                        </a:rPr>
                        <a:t>Total</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8002" marR="38002" marT="0" marB="0">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5 158 000</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8002" marR="38002" marT="0" marB="0">
                    <a:cell3D prstMaterial="dkEdge">
                      <a:bevel prst="cross"/>
                      <a:lightRig rig="flood" dir="t"/>
                    </a:cell3D>
                  </a:tcPr>
                </a:tc>
                <a:tc>
                  <a:txBody>
                    <a:bodyPr/>
                    <a:lstStyle/>
                    <a:p>
                      <a:pPr algn="ctr">
                        <a:lnSpc>
                          <a:spcPct val="115000"/>
                        </a:lnSpc>
                        <a:spcAft>
                          <a:spcPts val="0"/>
                        </a:spcAft>
                      </a:pPr>
                      <a:r>
                        <a:rPr lang="en-GB" sz="1400" b="1" dirty="0">
                          <a:solidFill>
                            <a:schemeClr val="tx1"/>
                          </a:solidFill>
                          <a:effectLst/>
                          <a:latin typeface="Arial Narrow" panose="020B0606020202030204" pitchFamily="34" charset="0"/>
                        </a:rPr>
                        <a:t>110 594 899 626</a:t>
                      </a:r>
                      <a:endParaRPr lang="en-ZA" sz="1400" b="1"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8002" marR="38002" marT="0" marB="0">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6 135 000</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8002" marR="38002" marT="0" marB="0">
                    <a:cell3D prstMaterial="dkEdge">
                      <a:bevel prst="cross"/>
                      <a:lightRig rig="flood" dir="t"/>
                    </a:cell3D>
                  </a:tcPr>
                </a:tc>
                <a:tc>
                  <a:txBody>
                    <a:bodyPr/>
                    <a:lstStyle/>
                    <a:p>
                      <a:pPr algn="ctr">
                        <a:lnSpc>
                          <a:spcPct val="115000"/>
                        </a:lnSpc>
                        <a:spcAft>
                          <a:spcPts val="0"/>
                        </a:spcAft>
                      </a:pPr>
                      <a:r>
                        <a:rPr lang="en-GB" sz="1400" b="1">
                          <a:solidFill>
                            <a:schemeClr val="tx1"/>
                          </a:solidFill>
                          <a:effectLst/>
                          <a:latin typeface="Arial Narrow" panose="020B0606020202030204" pitchFamily="34" charset="0"/>
                        </a:rPr>
                        <a:t>131 543 177 434</a:t>
                      </a:r>
                      <a:endParaRPr lang="en-ZA" sz="1400" b="1">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8002" marR="38002" marT="0" marB="0">
                    <a:cell3D prstMaterial="dkEdge">
                      <a:bevel prst="cross"/>
                      <a:lightRig rig="flood" dir="t"/>
                    </a:cell3D>
                  </a:tcPr>
                </a:tc>
                <a:tc>
                  <a:txBody>
                    <a:bodyPr/>
                    <a:lstStyle/>
                    <a:p>
                      <a:pPr algn="ctr">
                        <a:lnSpc>
                          <a:spcPct val="115000"/>
                        </a:lnSpc>
                        <a:spcAft>
                          <a:spcPts val="0"/>
                        </a:spcAft>
                      </a:pPr>
                      <a:r>
                        <a:rPr lang="en-GB" sz="1400" b="1" dirty="0">
                          <a:solidFill>
                            <a:schemeClr val="tx1"/>
                          </a:solidFill>
                          <a:effectLst/>
                          <a:latin typeface="Arial Narrow" panose="020B0606020202030204" pitchFamily="34" charset="0"/>
                        </a:rPr>
                        <a:t>20 948 277 808</a:t>
                      </a:r>
                      <a:endParaRPr lang="en-ZA" sz="1400" b="1"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8002" marR="38002" marT="0" marB="0">
                    <a:cell3D prstMaterial="dkEdge">
                      <a:bevel prst="cross"/>
                      <a:lightRig rig="flood" dir="t"/>
                    </a:cell3D>
                  </a:tcPr>
                </a:tc>
              </a:tr>
            </a:tbl>
          </a:graphicData>
        </a:graphic>
      </p:graphicFrame>
      <p:sp>
        <p:nvSpPr>
          <p:cNvPr id="13" name="Title 1">
            <a:extLst>
              <a:ext uri="{FF2B5EF4-FFF2-40B4-BE49-F238E27FC236}">
                <a16:creationId xmlns="" xmlns:a16="http://schemas.microsoft.com/office/drawing/2014/main" id="{AF639E3D-769D-4DF6-857F-231A510F134A}"/>
              </a:ext>
            </a:extLst>
          </p:cNvPr>
          <p:cNvSpPr txBox="1">
            <a:spLocks noGrp="1"/>
          </p:cNvSpPr>
          <p:nvPr>
            <p:ph type="title"/>
          </p:nvPr>
        </p:nvSpPr>
        <p:spPr>
          <a:xfrm>
            <a:off x="381000" y="66675"/>
            <a:ext cx="7886700" cy="644655"/>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ZA" sz="2400" b="1" dirty="0" smtClean="0">
                <a:latin typeface="Calibri" panose="020F0502020204030204" pitchFamily="34" charset="0"/>
              </a:rPr>
              <a:t>Budgets for the Proposed EPWP Phase 4 Targets</a:t>
            </a:r>
            <a:endParaRPr lang="en-ZA" sz="2400" b="1" dirty="0">
              <a:latin typeface="Calibri" panose="020F0502020204030204" pitchFamily="34" charset="0"/>
            </a:endParaRPr>
          </a:p>
        </p:txBody>
      </p:sp>
      <p:pic>
        <p:nvPicPr>
          <p:cNvPr id="7" name="Picture 5" descr="EPWP letterhead temp-1 (2)"/>
          <p:cNvPicPr>
            <a:picLocks noChangeAspect="1" noChangeArrowheads="1"/>
          </p:cNvPicPr>
          <p:nvPr/>
        </p:nvPicPr>
        <p:blipFill>
          <a:blip r:embed="rId3">
            <a:extLst>
              <a:ext uri="{28A0092B-C50C-407E-A947-70E740481C1C}">
                <a14:useLocalDpi xmlns:a14="http://schemas.microsoft.com/office/drawing/2010/main" val="0"/>
              </a:ext>
            </a:extLst>
          </a:blip>
          <a:srcRect l="54251" b="12849"/>
          <a:stretch>
            <a:fillRect/>
          </a:stretch>
        </p:blipFill>
        <p:spPr bwMode="auto">
          <a:xfrm>
            <a:off x="6011863" y="6146800"/>
            <a:ext cx="1943100" cy="669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extLst>
      <p:ext uri="{BB962C8B-B14F-4D97-AF65-F5344CB8AC3E}">
        <p14:creationId xmlns:p14="http://schemas.microsoft.com/office/powerpoint/2010/main" val="25163091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Title 2"/>
          <p:cNvSpPr>
            <a:spLocks noGrp="1"/>
          </p:cNvSpPr>
          <p:nvPr>
            <p:ph type="title"/>
          </p:nvPr>
        </p:nvSpPr>
        <p:spPr>
          <a:xfrm>
            <a:off x="323850" y="23813"/>
            <a:ext cx="8569325" cy="700088"/>
          </a:xfrm>
        </p:spPr>
        <p:txBody>
          <a:bodyPr/>
          <a:lstStyle/>
          <a:p>
            <a:pPr>
              <a:defRPr/>
            </a:pPr>
            <a:r>
              <a:rPr lang="en-US" sz="2800" b="1" dirty="0" smtClean="0">
                <a:solidFill>
                  <a:schemeClr val="accent4"/>
                </a:solidFill>
                <a:latin typeface="Calibri" pitchFamily="34" charset="0"/>
                <a:cs typeface="Arial" pitchFamily="34" charset="0"/>
              </a:rPr>
              <a:t>Demographic Targeting in the EPWP Phase </a:t>
            </a:r>
            <a:r>
              <a:rPr lang="en-US" sz="2800" b="1" dirty="0">
                <a:solidFill>
                  <a:schemeClr val="accent4"/>
                </a:solidFill>
                <a:latin typeface="Calibri" pitchFamily="34" charset="0"/>
                <a:cs typeface="Arial" pitchFamily="34" charset="0"/>
              </a:rPr>
              <a:t>4</a:t>
            </a:r>
            <a:r>
              <a:rPr lang="en-US" sz="2800" b="1" dirty="0" smtClean="0">
                <a:solidFill>
                  <a:schemeClr val="accent4"/>
                </a:solidFill>
                <a:latin typeface="Calibri" pitchFamily="34" charset="0"/>
                <a:cs typeface="Arial" pitchFamily="34" charset="0"/>
              </a:rPr>
              <a:t> </a:t>
            </a:r>
          </a:p>
        </p:txBody>
      </p:sp>
      <p:sp>
        <p:nvSpPr>
          <p:cNvPr id="25603"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Lucida Grande" pitchFamily="124" charset="0"/>
                <a:ea typeface="ＭＳ Ｐゴシック" pitchFamily="34" charset="-128"/>
              </a:defRPr>
            </a:lvl1pPr>
            <a:lvl2pPr marL="742950" indent="-285750">
              <a:defRPr sz="2400">
                <a:solidFill>
                  <a:schemeClr val="tx1"/>
                </a:solidFill>
                <a:latin typeface="Lucida Grande" pitchFamily="124" charset="0"/>
                <a:ea typeface="ＭＳ Ｐゴシック" pitchFamily="34" charset="-128"/>
              </a:defRPr>
            </a:lvl2pPr>
            <a:lvl3pPr marL="1143000" indent="-228600">
              <a:defRPr sz="2400">
                <a:solidFill>
                  <a:schemeClr val="tx1"/>
                </a:solidFill>
                <a:latin typeface="Lucida Grande" pitchFamily="124" charset="0"/>
                <a:ea typeface="ＭＳ Ｐゴシック" pitchFamily="34" charset="-128"/>
              </a:defRPr>
            </a:lvl3pPr>
            <a:lvl4pPr marL="1600200" indent="-228600">
              <a:defRPr sz="2400">
                <a:solidFill>
                  <a:schemeClr val="tx1"/>
                </a:solidFill>
                <a:latin typeface="Lucida Grande" pitchFamily="124" charset="0"/>
                <a:ea typeface="ＭＳ Ｐゴシック" pitchFamily="34" charset="-128"/>
              </a:defRPr>
            </a:lvl4pPr>
            <a:lvl5pPr marL="2057400" indent="-228600">
              <a:defRPr sz="2400">
                <a:solidFill>
                  <a:schemeClr val="tx1"/>
                </a:solidFill>
                <a:latin typeface="Lucida Grande" pitchFamily="12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Lucida Grande" pitchFamily="12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Lucida Grande" pitchFamily="12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Lucida Grande" pitchFamily="12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Lucida Grande" pitchFamily="124" charset="0"/>
                <a:ea typeface="ＭＳ Ｐゴシック" pitchFamily="34" charset="-128"/>
              </a:defRPr>
            </a:lvl9pPr>
          </a:lstStyle>
          <a:p>
            <a:fld id="{920668A4-1CEE-4085-97AA-4FEDC4F30CD8}" type="slidenum">
              <a:rPr lang="en-US" sz="1400" smtClean="0">
                <a:solidFill>
                  <a:srgbClr val="000000"/>
                </a:solidFill>
                <a:latin typeface="Arial" charset="0"/>
              </a:rPr>
              <a:pPr/>
              <a:t>9</a:t>
            </a:fld>
            <a:endParaRPr lang="en-US" sz="1400" smtClean="0">
              <a:solidFill>
                <a:srgbClr val="000000"/>
              </a:solidFill>
              <a:latin typeface="Arial" charset="0"/>
            </a:endParaRPr>
          </a:p>
        </p:txBody>
      </p:sp>
      <p:pic>
        <p:nvPicPr>
          <p:cNvPr id="25604" name="Picture 5" descr="EPWP letterhead temp-1 (2)"/>
          <p:cNvPicPr>
            <a:picLocks noChangeAspect="1" noChangeArrowheads="1"/>
          </p:cNvPicPr>
          <p:nvPr/>
        </p:nvPicPr>
        <p:blipFill>
          <a:blip r:embed="rId3">
            <a:extLst>
              <a:ext uri="{28A0092B-C50C-407E-A947-70E740481C1C}">
                <a14:useLocalDpi xmlns:a14="http://schemas.microsoft.com/office/drawing/2010/main" val="0"/>
              </a:ext>
            </a:extLst>
          </a:blip>
          <a:srcRect l="54251" b="12849"/>
          <a:stretch>
            <a:fillRect/>
          </a:stretch>
        </p:blipFill>
        <p:spPr bwMode="auto">
          <a:xfrm>
            <a:off x="6011863" y="6146800"/>
            <a:ext cx="1943100" cy="669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25606" name="Line 3"/>
          <p:cNvSpPr>
            <a:spLocks noChangeShapeType="1"/>
          </p:cNvSpPr>
          <p:nvPr/>
        </p:nvSpPr>
        <p:spPr bwMode="auto">
          <a:xfrm>
            <a:off x="0" y="23813"/>
            <a:ext cx="91440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400">
              <a:solidFill>
                <a:srgbClr val="000000"/>
              </a:solidFill>
              <a:latin typeface="Lucida Grande" pitchFamily="124" charset="0"/>
            </a:endParaRPr>
          </a:p>
        </p:txBody>
      </p:sp>
      <p:sp>
        <p:nvSpPr>
          <p:cNvPr id="25607" name="Line 3"/>
          <p:cNvSpPr>
            <a:spLocks noChangeShapeType="1"/>
          </p:cNvSpPr>
          <p:nvPr/>
        </p:nvSpPr>
        <p:spPr bwMode="auto">
          <a:xfrm>
            <a:off x="0" y="685800"/>
            <a:ext cx="91440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2400">
              <a:solidFill>
                <a:srgbClr val="000000"/>
              </a:solidFill>
              <a:latin typeface="Lucida Grande" pitchFamily="124" charset="0"/>
            </a:endParaRPr>
          </a:p>
        </p:txBody>
      </p:sp>
      <p:sp>
        <p:nvSpPr>
          <p:cNvPr id="11" name="Rectangle 3"/>
          <p:cNvSpPr txBox="1">
            <a:spLocks noChangeArrowheads="1"/>
          </p:cNvSpPr>
          <p:nvPr/>
        </p:nvSpPr>
        <p:spPr bwMode="auto">
          <a:xfrm>
            <a:off x="163183" y="1075322"/>
            <a:ext cx="8742530" cy="544930"/>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lstStyle/>
          <a:p>
            <a:pPr marL="0" lvl="1" algn="ctr"/>
            <a:r>
              <a:rPr lang="en-GB" sz="2400" b="1" dirty="0" smtClean="0">
                <a:solidFill>
                  <a:schemeClr val="tx1"/>
                </a:solidFill>
                <a:latin typeface="Arial Narrow" panose="020B0606020202030204" pitchFamily="34" charset="0"/>
              </a:rPr>
              <a:t>Targeting </a:t>
            </a:r>
            <a:r>
              <a:rPr lang="en-GB" sz="2400" b="1" dirty="0">
                <a:solidFill>
                  <a:schemeClr val="tx1"/>
                </a:solidFill>
                <a:latin typeface="Arial Narrow" panose="020B0606020202030204" pitchFamily="34" charset="0"/>
              </a:rPr>
              <a:t>of vulnerable groups</a:t>
            </a:r>
          </a:p>
          <a:p>
            <a:pPr marL="0" lvl="1"/>
            <a:endParaRPr lang="en-US" sz="2000" kern="0" dirty="0" smtClean="0">
              <a:solidFill>
                <a:schemeClr val="tx1"/>
              </a:solidFill>
              <a:latin typeface="Calibri" panose="020F0502020204030204" pitchFamily="34" charset="0"/>
              <a:cs typeface="Arial" pitchFamily="34" charset="0"/>
            </a:endParaRPr>
          </a:p>
          <a:p>
            <a:pPr marL="609600" indent="-609600">
              <a:spcBef>
                <a:spcPts val="200"/>
              </a:spcBef>
              <a:spcAft>
                <a:spcPts val="200"/>
              </a:spcAft>
              <a:defRPr/>
            </a:pPr>
            <a:endParaRPr lang="en-US" sz="2000" kern="0" dirty="0">
              <a:solidFill>
                <a:schemeClr val="tx1"/>
              </a:solidFill>
              <a:latin typeface="Calibri" panose="020F0502020204030204" pitchFamily="34" charset="0"/>
            </a:endParaRPr>
          </a:p>
        </p:txBody>
      </p:sp>
      <p:graphicFrame>
        <p:nvGraphicFramePr>
          <p:cNvPr id="12" name="Table 11"/>
          <p:cNvGraphicFramePr>
            <a:graphicFrameLocks noGrp="1"/>
          </p:cNvGraphicFramePr>
          <p:nvPr>
            <p:extLst>
              <p:ext uri="{D42A27DB-BD31-4B8C-83A1-F6EECF244321}">
                <p14:modId xmlns:p14="http://schemas.microsoft.com/office/powerpoint/2010/main" val="742694612"/>
              </p:ext>
            </p:extLst>
          </p:nvPr>
        </p:nvGraphicFramePr>
        <p:xfrm>
          <a:off x="163182" y="1653249"/>
          <a:ext cx="8742530" cy="1468578"/>
        </p:xfrm>
        <a:graphic>
          <a:graphicData uri="http://schemas.openxmlformats.org/drawingml/2006/table">
            <a:tbl>
              <a:tblPr firstRow="1" bandRow="1">
                <a:tableStyleId>{5C22544A-7EE6-4342-B048-85BDC9FD1C3A}</a:tableStyleId>
              </a:tblPr>
              <a:tblGrid>
                <a:gridCol w="1010012"/>
                <a:gridCol w="2447202"/>
                <a:gridCol w="2616129"/>
                <a:gridCol w="2669187"/>
              </a:tblGrid>
              <a:tr h="356058">
                <a:tc rowSpan="4">
                  <a:txBody>
                    <a:bodyPr/>
                    <a:lstStyle/>
                    <a:p>
                      <a:r>
                        <a:rPr lang="en-ZA" sz="1400" dirty="0" smtClean="0">
                          <a:solidFill>
                            <a:schemeClr val="tx1"/>
                          </a:solidFill>
                          <a:latin typeface="Arial Narrow" panose="020B0606020202030204" pitchFamily="34" charset="0"/>
                        </a:rPr>
                        <a:t>Target</a:t>
                      </a:r>
                      <a:endParaRPr lang="en-ZA" sz="1400" dirty="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sz="1400" kern="1200" dirty="0" smtClean="0">
                          <a:solidFill>
                            <a:schemeClr val="tx1"/>
                          </a:solidFill>
                          <a:latin typeface="Arial Narrow" panose="020B0606020202030204" pitchFamily="34" charset="0"/>
                          <a:ea typeface="+mn-ea"/>
                          <a:cs typeface="+mn-cs"/>
                        </a:rPr>
                        <a:t>Category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en-ZA" sz="1400" kern="1200" dirty="0" smtClean="0">
                          <a:solidFill>
                            <a:schemeClr val="tx1"/>
                          </a:solidFill>
                          <a:latin typeface="Arial Narrow" panose="020B0606020202030204" pitchFamily="34" charset="0"/>
                          <a:ea typeface="+mn-ea"/>
                          <a:cs typeface="+mn-cs"/>
                        </a:rPr>
                        <a:t>EPWP Phase 3</a:t>
                      </a:r>
                      <a:endParaRPr lang="en-ZA" sz="1400" kern="1200" dirty="0">
                        <a:solidFill>
                          <a:schemeClr val="tx1"/>
                        </a:solidFill>
                        <a:latin typeface="Arial Narrow" panose="020B060602020203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en-ZA" sz="1400" kern="1200" dirty="0" smtClean="0">
                          <a:solidFill>
                            <a:schemeClr val="tx1"/>
                          </a:solidFill>
                          <a:latin typeface="Arial Narrow" panose="020B0606020202030204" pitchFamily="34" charset="0"/>
                          <a:ea typeface="+mn-ea"/>
                          <a:cs typeface="+mn-cs"/>
                        </a:rPr>
                        <a:t>EPWP Phase 4</a:t>
                      </a:r>
                      <a:endParaRPr lang="en-ZA" sz="1400" kern="1200" dirty="0">
                        <a:solidFill>
                          <a:schemeClr val="tx1"/>
                        </a:solidFill>
                        <a:latin typeface="Arial Narrow" panose="020B060602020203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vMerge="1">
                  <a:txBody>
                    <a:bodyPr/>
                    <a:lstStyle/>
                    <a:p>
                      <a:endParaRPr lang="en-ZA" dirty="0"/>
                    </a:p>
                  </a:txBody>
                  <a:tcPr/>
                </a:tc>
                <a:tc>
                  <a:txBody>
                    <a:bodyPr/>
                    <a:lstStyle/>
                    <a:p>
                      <a:pPr marL="0" algn="l" defTabSz="914400" rtl="0" eaLnBrk="1" latinLnBrk="0" hangingPunct="1"/>
                      <a:r>
                        <a:rPr lang="en-ZA" sz="1400" kern="1200" dirty="0" smtClean="0">
                          <a:solidFill>
                            <a:schemeClr val="tx1"/>
                          </a:solidFill>
                          <a:latin typeface="Arial Narrow" panose="020B0606020202030204" pitchFamily="34" charset="0"/>
                          <a:ea typeface="+mn-ea"/>
                          <a:cs typeface="+mn-cs"/>
                        </a:rPr>
                        <a:t>Women</a:t>
                      </a:r>
                      <a:endParaRPr lang="en-ZA" sz="1400" kern="1200" dirty="0">
                        <a:solidFill>
                          <a:schemeClr val="tx1"/>
                        </a:solidFill>
                        <a:latin typeface="Arial Narrow" panose="020B0606020202030204"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en-ZA" sz="1400" kern="1200" dirty="0" smtClean="0">
                          <a:solidFill>
                            <a:schemeClr val="tx1"/>
                          </a:solidFill>
                          <a:latin typeface="Arial Narrow" panose="020B0606020202030204" pitchFamily="34" charset="0"/>
                          <a:ea typeface="+mn-ea"/>
                          <a:cs typeface="+mn-cs"/>
                        </a:rPr>
                        <a:t>55 %</a:t>
                      </a:r>
                      <a:endParaRPr lang="en-ZA" sz="1400" kern="1200" dirty="0">
                        <a:solidFill>
                          <a:schemeClr val="tx1"/>
                        </a:solidFill>
                        <a:latin typeface="Arial Narrow" panose="020B0606020202030204"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en-ZA" sz="1400" kern="1200" dirty="0" smtClean="0">
                          <a:solidFill>
                            <a:schemeClr val="tx1"/>
                          </a:solidFill>
                          <a:latin typeface="Arial Narrow" panose="020B0606020202030204" pitchFamily="34" charset="0"/>
                          <a:ea typeface="+mn-ea"/>
                          <a:cs typeface="+mn-cs"/>
                        </a:rPr>
                        <a:t>60%</a:t>
                      </a:r>
                      <a:endParaRPr lang="en-ZA" sz="1400" kern="1200" dirty="0">
                        <a:solidFill>
                          <a:schemeClr val="tx1"/>
                        </a:solidFill>
                        <a:latin typeface="Arial Narrow" panose="020B0606020202030204"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vMerge="1">
                  <a:txBody>
                    <a:bodyPr/>
                    <a:lstStyle/>
                    <a:p>
                      <a:endParaRPr lang="en-ZA" dirty="0"/>
                    </a:p>
                  </a:txBody>
                  <a:tcPr/>
                </a:tc>
                <a:tc>
                  <a:txBody>
                    <a:bodyPr/>
                    <a:lstStyle/>
                    <a:p>
                      <a:pPr marL="0" algn="l" defTabSz="914400" rtl="0" eaLnBrk="1" latinLnBrk="0" hangingPunct="1"/>
                      <a:r>
                        <a:rPr lang="en-US" sz="1400" kern="1200" dirty="0" smtClean="0">
                          <a:solidFill>
                            <a:schemeClr val="tx1"/>
                          </a:solidFill>
                          <a:latin typeface="Arial Narrow" panose="020B0606020202030204" pitchFamily="34" charset="0"/>
                          <a:ea typeface="+mn-ea"/>
                          <a:cs typeface="+mn-cs"/>
                        </a:rPr>
                        <a:t>Youth between 16 and 35</a:t>
                      </a:r>
                      <a:endParaRPr lang="en-US" sz="1400" kern="1200" dirty="0">
                        <a:solidFill>
                          <a:schemeClr val="tx1"/>
                        </a:solidFill>
                        <a:latin typeface="Arial Narrow" panose="020B0606020202030204"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en-ZA" sz="1400" kern="1200" dirty="0" smtClean="0">
                          <a:solidFill>
                            <a:schemeClr val="tx1"/>
                          </a:solidFill>
                          <a:latin typeface="Arial Narrow" panose="020B0606020202030204" pitchFamily="34" charset="0"/>
                          <a:ea typeface="+mn-ea"/>
                          <a:cs typeface="+mn-cs"/>
                        </a:rPr>
                        <a:t>55%</a:t>
                      </a:r>
                      <a:endParaRPr lang="en-ZA" sz="1400" kern="1200" dirty="0">
                        <a:solidFill>
                          <a:schemeClr val="tx1"/>
                        </a:solidFill>
                        <a:latin typeface="Arial Narrow" panose="020B0606020202030204"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en-ZA" sz="1400" kern="1200" dirty="0" smtClean="0">
                          <a:solidFill>
                            <a:schemeClr val="tx1"/>
                          </a:solidFill>
                          <a:latin typeface="Arial Narrow" panose="020B0606020202030204" pitchFamily="34" charset="0"/>
                          <a:ea typeface="+mn-ea"/>
                          <a:cs typeface="+mn-cs"/>
                        </a:rPr>
                        <a:t>55%</a:t>
                      </a:r>
                      <a:endParaRPr lang="en-ZA" sz="1400" kern="1200" dirty="0">
                        <a:solidFill>
                          <a:schemeClr val="tx1"/>
                        </a:solidFill>
                        <a:latin typeface="Arial Narrow" panose="020B0606020202030204"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vMerge="1">
                  <a:txBody>
                    <a:bodyPr/>
                    <a:lstStyle/>
                    <a:p>
                      <a:endParaRPr lang="en-ZA"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solidFill>
                          <a:latin typeface="Arial Narrow" panose="020B0606020202030204" pitchFamily="34" charset="0"/>
                          <a:ea typeface="+mn-ea"/>
                          <a:cs typeface="+mn-cs"/>
                        </a:rPr>
                        <a:t>Persons with disabilities</a:t>
                      </a:r>
                      <a:endParaRPr lang="en-US" sz="1400" kern="1200" dirty="0">
                        <a:solidFill>
                          <a:schemeClr val="tx1"/>
                        </a:solidFill>
                        <a:latin typeface="Arial Narrow" panose="020B0606020202030204"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en-ZA" sz="1400" kern="1200" dirty="0" smtClean="0">
                          <a:solidFill>
                            <a:schemeClr val="tx1"/>
                          </a:solidFill>
                          <a:latin typeface="Arial Narrow" panose="020B0606020202030204" pitchFamily="34" charset="0"/>
                          <a:ea typeface="+mn-ea"/>
                          <a:cs typeface="+mn-cs"/>
                        </a:rPr>
                        <a:t>2%</a:t>
                      </a:r>
                      <a:endParaRPr lang="en-ZA" sz="1400" kern="1200" dirty="0">
                        <a:solidFill>
                          <a:schemeClr val="tx1"/>
                        </a:solidFill>
                        <a:latin typeface="Arial Narrow" panose="020B0606020202030204"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en-ZA" sz="1400" kern="1200" dirty="0" smtClean="0">
                          <a:solidFill>
                            <a:schemeClr val="tx1"/>
                          </a:solidFill>
                          <a:latin typeface="Arial Narrow" panose="020B0606020202030204" pitchFamily="34" charset="0"/>
                          <a:ea typeface="+mn-ea"/>
                          <a:cs typeface="+mn-cs"/>
                        </a:rPr>
                        <a:t>2%</a:t>
                      </a:r>
                      <a:endParaRPr lang="en-ZA" sz="1400" kern="1200" dirty="0">
                        <a:solidFill>
                          <a:schemeClr val="tx1"/>
                        </a:solidFill>
                        <a:latin typeface="Arial Narrow" panose="020B0606020202030204"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5" name="Diagram 4"/>
          <p:cNvGraphicFramePr/>
          <p:nvPr>
            <p:extLst>
              <p:ext uri="{D42A27DB-BD31-4B8C-83A1-F6EECF244321}">
                <p14:modId xmlns:p14="http://schemas.microsoft.com/office/powerpoint/2010/main" val="2585107960"/>
              </p:ext>
            </p:extLst>
          </p:nvPr>
        </p:nvGraphicFramePr>
        <p:xfrm>
          <a:off x="1560512" y="2517575"/>
          <a:ext cx="6096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6" name="TextBox 5"/>
          <p:cNvSpPr txBox="1"/>
          <p:nvPr/>
        </p:nvSpPr>
        <p:spPr>
          <a:xfrm>
            <a:off x="3352800" y="4946471"/>
            <a:ext cx="2360612" cy="646331"/>
          </a:xfrm>
          <a:prstGeom prst="rect">
            <a:avLst/>
          </a:prstGeom>
          <a:noFill/>
        </p:spPr>
        <p:txBody>
          <a:bodyPr wrap="square" rtlCol="0">
            <a:spAutoFit/>
          </a:bodyPr>
          <a:lstStyle/>
          <a:p>
            <a:pPr algn="ctr"/>
            <a:r>
              <a:rPr lang="en-US" b="1" dirty="0">
                <a:solidFill>
                  <a:srgbClr val="000000"/>
                </a:solidFill>
                <a:latin typeface="Arial Narrow" panose="020B0606020202030204" pitchFamily="34" charset="0"/>
                <a:ea typeface="Batang"/>
                <a:cs typeface="Arial"/>
              </a:rPr>
              <a:t>Targeting </a:t>
            </a:r>
            <a:r>
              <a:rPr lang="en-US" b="1" dirty="0" smtClean="0">
                <a:solidFill>
                  <a:srgbClr val="000000"/>
                </a:solidFill>
                <a:latin typeface="Arial Narrow" panose="020B0606020202030204" pitchFamily="34" charset="0"/>
                <a:ea typeface="Batang"/>
                <a:cs typeface="Arial"/>
              </a:rPr>
              <a:t>Methods</a:t>
            </a:r>
            <a:endParaRPr lang="en-US" b="1" dirty="0">
              <a:solidFill>
                <a:srgbClr val="000000"/>
              </a:solidFill>
              <a:latin typeface="Arial Narrow" panose="020B0606020202030204" pitchFamily="34" charset="0"/>
              <a:ea typeface="Batang"/>
              <a:cs typeface="Arial"/>
            </a:endParaRPr>
          </a:p>
          <a:p>
            <a:pPr algn="ctr"/>
            <a:endParaRPr lang="en-ZA" b="1" dirty="0">
              <a:latin typeface="Arial Narrow" panose="020B0606020202030204" pitchFamily="34" charset="0"/>
            </a:endParaRPr>
          </a:p>
        </p:txBody>
      </p:sp>
    </p:spTree>
    <p:extLst>
      <p:ext uri="{BB962C8B-B14F-4D97-AF65-F5344CB8AC3E}">
        <p14:creationId xmlns:p14="http://schemas.microsoft.com/office/powerpoint/2010/main" val="12697763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M1S2ki89DUSYK77C_J.E.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nAmt6bW.v0GVs6VrS8EQCA"/>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dSOP..ZZQkOYd4B7A6Emz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61koMXJRkG3.zaa7YhFy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GIQk5nvBOE21892dJfcvAg"/>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7FRMCKJc00S_mWPfBcWE3A"/>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FsKC2jM95kaMNV.3gLdRXQ"/>
</p:tagLst>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ZA" sz="24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ZA" sz="24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Executiv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33731</TotalTime>
  <Words>2066</Words>
  <Application>Microsoft Office PowerPoint</Application>
  <PresentationFormat>On-screen Show (4:3)</PresentationFormat>
  <Paragraphs>280</Paragraphs>
  <Slides>14</Slides>
  <Notes>10</Notes>
  <HiddenSlides>0</HiddenSlides>
  <MMClips>0</MMClips>
  <ScaleCrop>false</ScaleCrop>
  <HeadingPairs>
    <vt:vector size="6" baseType="variant">
      <vt:variant>
        <vt:lpstr>Fonts Used</vt:lpstr>
      </vt:variant>
      <vt:variant>
        <vt:i4>13</vt:i4>
      </vt:variant>
      <vt:variant>
        <vt:lpstr>Theme</vt:lpstr>
      </vt:variant>
      <vt:variant>
        <vt:i4>2</vt:i4>
      </vt:variant>
      <vt:variant>
        <vt:lpstr>Slide Titles</vt:lpstr>
      </vt:variant>
      <vt:variant>
        <vt:i4>14</vt:i4>
      </vt:variant>
    </vt:vector>
  </HeadingPairs>
  <TitlesOfParts>
    <vt:vector size="29" baseType="lpstr">
      <vt:lpstr>Batang</vt:lpstr>
      <vt:lpstr>MS Mincho</vt:lpstr>
      <vt:lpstr>ＭＳ Ｐゴシック</vt:lpstr>
      <vt:lpstr>Arial</vt:lpstr>
      <vt:lpstr>Arial Narrow</vt:lpstr>
      <vt:lpstr>Calibri</vt:lpstr>
      <vt:lpstr>Candara</vt:lpstr>
      <vt:lpstr>Century Gothic</vt:lpstr>
      <vt:lpstr>Courier New</vt:lpstr>
      <vt:lpstr>Lucida Grande</vt:lpstr>
      <vt:lpstr>Times</vt:lpstr>
      <vt:lpstr>Times New Roman</vt:lpstr>
      <vt:lpstr>Wingdings</vt:lpstr>
      <vt:lpstr>Blank</vt:lpstr>
      <vt:lpstr>Executive</vt:lpstr>
      <vt:lpstr>     Presentation on Proposal for Phase 4 of the Expanded Public Works Programme (EPWP)  EPWP Summit 13 November 2018  </vt:lpstr>
      <vt:lpstr>PowerPoint Presentation</vt:lpstr>
      <vt:lpstr>PowerPoint Presentation</vt:lpstr>
      <vt:lpstr>Uniqueness and Achievements  of EPWP</vt:lpstr>
      <vt:lpstr>The Strategic Focus for EPWP Phase 4 and it’s Framework</vt:lpstr>
      <vt:lpstr>The EPWP Focus Over it’s Phases</vt:lpstr>
      <vt:lpstr>Proposed Targets for EPWP 4</vt:lpstr>
      <vt:lpstr>Budgets for the Proposed EPWP Phase 4 Targets</vt:lpstr>
      <vt:lpstr>Demographic Targeting in the EPWP Phase 4 </vt:lpstr>
      <vt:lpstr>EPWP and National Minimum Wage (NMW)</vt:lpstr>
      <vt:lpstr>National, Sector and Provincial Coordination in EPWP Phase 4</vt:lpstr>
      <vt:lpstr>EPWP Cross Cutting Issues in Phase 4</vt:lpstr>
      <vt:lpstr>Recommendation </vt:lpstr>
      <vt:lpstr>PowerPoint Presentation</vt:lpstr>
    </vt:vector>
  </TitlesOfParts>
  <Company>NDPW</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Kgomotso Zantsi</dc:creator>
  <cp:lastModifiedBy>Khanyisa Moagi</cp:lastModifiedBy>
  <cp:revision>459</cp:revision>
  <dcterms:created xsi:type="dcterms:W3CDTF">2013-09-03T18:51:29Z</dcterms:created>
  <dcterms:modified xsi:type="dcterms:W3CDTF">2019-06-10T10:03:57Z</dcterms:modified>
</cp:coreProperties>
</file>